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60" r:id="rId3"/>
  </p:sldMasterIdLst>
  <p:notesMasterIdLst>
    <p:notesMasterId r:id="rId47"/>
  </p:notesMasterIdLst>
  <p:handoutMasterIdLst>
    <p:handoutMasterId r:id="rId48"/>
  </p:handoutMasterIdLst>
  <p:sldIdLst>
    <p:sldId id="477" r:id="rId4"/>
    <p:sldId id="564" r:id="rId5"/>
    <p:sldId id="583" r:id="rId6"/>
    <p:sldId id="584" r:id="rId7"/>
    <p:sldId id="585" r:id="rId8"/>
    <p:sldId id="586" r:id="rId9"/>
    <p:sldId id="478" r:id="rId10"/>
    <p:sldId id="525" r:id="rId11"/>
    <p:sldId id="479" r:id="rId12"/>
    <p:sldId id="535" r:id="rId13"/>
    <p:sldId id="539" r:id="rId14"/>
    <p:sldId id="588" r:id="rId15"/>
    <p:sldId id="589" r:id="rId16"/>
    <p:sldId id="591" r:id="rId17"/>
    <p:sldId id="590" r:id="rId18"/>
    <p:sldId id="570" r:id="rId19"/>
    <p:sldId id="568" r:id="rId20"/>
    <p:sldId id="569" r:id="rId21"/>
    <p:sldId id="540" r:id="rId22"/>
    <p:sldId id="597" r:id="rId23"/>
    <p:sldId id="587" r:id="rId24"/>
    <p:sldId id="598" r:id="rId25"/>
    <p:sldId id="627" r:id="rId26"/>
    <p:sldId id="603" r:id="rId27"/>
    <p:sldId id="604" r:id="rId28"/>
    <p:sldId id="605" r:id="rId29"/>
    <p:sldId id="609" r:id="rId30"/>
    <p:sldId id="610" r:id="rId31"/>
    <p:sldId id="611" r:id="rId32"/>
    <p:sldId id="612" r:id="rId33"/>
    <p:sldId id="613" r:id="rId34"/>
    <p:sldId id="614" r:id="rId35"/>
    <p:sldId id="615" r:id="rId36"/>
    <p:sldId id="616" r:id="rId37"/>
    <p:sldId id="617" r:id="rId38"/>
    <p:sldId id="618" r:id="rId39"/>
    <p:sldId id="619" r:id="rId40"/>
    <p:sldId id="620" r:id="rId41"/>
    <p:sldId id="622" r:id="rId42"/>
    <p:sldId id="623" r:id="rId43"/>
    <p:sldId id="624" r:id="rId44"/>
    <p:sldId id="625" r:id="rId45"/>
    <p:sldId id="626" r:id="rId46"/>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EFF"/>
    <a:srgbClr val="FE0001"/>
    <a:srgbClr val="BCFBFF"/>
    <a:srgbClr val="B5FDFF"/>
    <a:srgbClr val="F8D7B9"/>
    <a:srgbClr val="00EFFC"/>
    <a:srgbClr val="61DEEA"/>
    <a:srgbClr val="0BFFFC"/>
    <a:srgbClr val="FFFDD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9493" autoAdjust="0"/>
  </p:normalViewPr>
  <p:slideViewPr>
    <p:cSldViewPr snapToGrid="0" snapToObjects="1">
      <p:cViewPr varScale="1">
        <p:scale>
          <a:sx n="80" d="100"/>
          <a:sy n="80" d="100"/>
        </p:scale>
        <p:origin x="1685" y="53"/>
      </p:cViewPr>
      <p:guideLst>
        <p:guide orient="horz" pos="2160"/>
        <p:guide pos="2880"/>
      </p:guideLst>
    </p:cSldViewPr>
  </p:slideViewPr>
  <p:notesTextViewPr>
    <p:cViewPr>
      <p:scale>
        <a:sx n="100" d="100"/>
        <a:sy n="100" d="100"/>
      </p:scale>
      <p:origin x="0" y="0"/>
    </p:cViewPr>
  </p:notesTextViewPr>
  <p:sorterViewPr>
    <p:cViewPr>
      <p:scale>
        <a:sx n="197" d="100"/>
        <a:sy n="197" d="100"/>
      </p:scale>
      <p:origin x="0" y="0"/>
    </p:cViewPr>
  </p:sorterViewPr>
  <p:notesViewPr>
    <p:cSldViewPr snapToGrid="0" snapToObjects="1">
      <p:cViewPr varScale="1">
        <p:scale>
          <a:sx n="174" d="100"/>
          <a:sy n="174" d="100"/>
        </p:scale>
        <p:origin x="-455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D7B5BDB-61F4-F842-836E-371160E0A9B1}" type="datetimeFigureOut">
              <a:rPr lang="en-US" smtClean="0"/>
              <a:pPr/>
              <a:t>4/23/2015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08CEC6B-11D2-AE47-A895-534493F13E11}" type="slidenum">
              <a:rPr lang="en-US" smtClean="0"/>
              <a:pPr/>
              <a:t>‹#›</a:t>
            </a:fld>
            <a:endParaRPr lang="en-US" dirty="0"/>
          </a:p>
        </p:txBody>
      </p:sp>
    </p:spTree>
    <p:extLst>
      <p:ext uri="{BB962C8B-B14F-4D97-AF65-F5344CB8AC3E}">
        <p14:creationId xmlns:p14="http://schemas.microsoft.com/office/powerpoint/2010/main" val="22420103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03CE651-C5BB-E543-8294-7D944FCBCB81}" type="datetimeFigureOut">
              <a:rPr lang="en-US" smtClean="0"/>
              <a:pPr/>
              <a:t>4/23/2015</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D4A254F-9F57-114D-86BE-FFC886BA4761}" type="slidenum">
              <a:rPr lang="en-US" smtClean="0"/>
              <a:pPr/>
              <a:t>‹#›</a:t>
            </a:fld>
            <a:endParaRPr lang="en-US" dirty="0"/>
          </a:p>
        </p:txBody>
      </p:sp>
    </p:spTree>
    <p:extLst>
      <p:ext uri="{BB962C8B-B14F-4D97-AF65-F5344CB8AC3E}">
        <p14:creationId xmlns:p14="http://schemas.microsoft.com/office/powerpoint/2010/main" val="18385779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a:t>
            </a:fld>
            <a:endParaRPr lang="en-US" dirty="0"/>
          </a:p>
        </p:txBody>
      </p:sp>
    </p:spTree>
    <p:extLst>
      <p:ext uri="{BB962C8B-B14F-4D97-AF65-F5344CB8AC3E}">
        <p14:creationId xmlns:p14="http://schemas.microsoft.com/office/powerpoint/2010/main" val="2978911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Assembly sequence under development </a:t>
            </a:r>
            <a:r>
              <a:rPr lang="en-US" dirty="0" smtClean="0">
                <a:effectLst>
                  <a:outerShdw blurRad="38100" dist="38100" dir="2700000" algn="tl">
                    <a:srgbClr val="000000">
                      <a:alpha val="43137"/>
                    </a:srgbClr>
                  </a:outerShdw>
                </a:effectLst>
              </a:rPr>
              <a:t>for assembly of Upgrade 2x8 BBM and HDI </a:t>
            </a:r>
            <a:r>
              <a:rPr lang="en-US" dirty="0" smtClean="0"/>
              <a:t>.</a:t>
            </a:r>
            <a:endParaRPr lang="en-US" dirty="0"/>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85302" indent="-302039" eaLnBrk="0" hangingPunct="0">
              <a:defRPr>
                <a:solidFill>
                  <a:schemeClr val="tx1"/>
                </a:solidFill>
                <a:latin typeface="Arial" charset="0"/>
              </a:defRPr>
            </a:lvl2pPr>
            <a:lvl3pPr marL="1208157" indent="-241632" eaLnBrk="0" hangingPunct="0">
              <a:defRPr>
                <a:solidFill>
                  <a:schemeClr val="tx1"/>
                </a:solidFill>
                <a:latin typeface="Arial" charset="0"/>
              </a:defRPr>
            </a:lvl3pPr>
            <a:lvl4pPr marL="1691420" indent="-241632" eaLnBrk="0" hangingPunct="0">
              <a:defRPr>
                <a:solidFill>
                  <a:schemeClr val="tx1"/>
                </a:solidFill>
                <a:latin typeface="Arial" charset="0"/>
              </a:defRPr>
            </a:lvl4pPr>
            <a:lvl5pPr marL="2174684" indent="-241632" eaLnBrk="0" hangingPunct="0">
              <a:defRPr>
                <a:solidFill>
                  <a:schemeClr val="tx1"/>
                </a:solidFill>
                <a:latin typeface="Arial" charset="0"/>
              </a:defRPr>
            </a:lvl5pPr>
            <a:lvl6pPr marL="2657947" indent="-241632" eaLnBrk="0" fontAlgn="base" hangingPunct="0">
              <a:spcBef>
                <a:spcPct val="0"/>
              </a:spcBef>
              <a:spcAft>
                <a:spcPct val="0"/>
              </a:spcAft>
              <a:defRPr>
                <a:solidFill>
                  <a:schemeClr val="tx1"/>
                </a:solidFill>
                <a:latin typeface="Arial" charset="0"/>
              </a:defRPr>
            </a:lvl6pPr>
            <a:lvl7pPr marL="3141210" indent="-241632" eaLnBrk="0" fontAlgn="base" hangingPunct="0">
              <a:spcBef>
                <a:spcPct val="0"/>
              </a:spcBef>
              <a:spcAft>
                <a:spcPct val="0"/>
              </a:spcAft>
              <a:defRPr>
                <a:solidFill>
                  <a:schemeClr val="tx1"/>
                </a:solidFill>
                <a:latin typeface="Arial" charset="0"/>
              </a:defRPr>
            </a:lvl7pPr>
            <a:lvl8pPr marL="3624473" indent="-241632" eaLnBrk="0" fontAlgn="base" hangingPunct="0">
              <a:spcBef>
                <a:spcPct val="0"/>
              </a:spcBef>
              <a:spcAft>
                <a:spcPct val="0"/>
              </a:spcAft>
              <a:defRPr>
                <a:solidFill>
                  <a:schemeClr val="tx1"/>
                </a:solidFill>
                <a:latin typeface="Arial" charset="0"/>
              </a:defRPr>
            </a:lvl8pPr>
            <a:lvl9pPr marL="4107736" indent="-241632" eaLnBrk="0" fontAlgn="base" hangingPunct="0">
              <a:spcBef>
                <a:spcPct val="0"/>
              </a:spcBef>
              <a:spcAft>
                <a:spcPct val="0"/>
              </a:spcAft>
              <a:defRPr>
                <a:solidFill>
                  <a:schemeClr val="tx1"/>
                </a:solidFill>
                <a:latin typeface="Arial" charset="0"/>
              </a:defRPr>
            </a:lvl9pPr>
          </a:lstStyle>
          <a:p>
            <a:pPr eaLnBrk="1" hangingPunct="1"/>
            <a:fld id="{03CDE9CB-78FD-46A6-A0FC-F3B15FDFDF97}" type="slidenum">
              <a:rPr lang="en-US" smtClean="0"/>
              <a:pPr eaLnBrk="1" hangingPunct="1"/>
              <a:t>13</a:t>
            </a:fld>
            <a:endParaRPr lang="en-US" dirty="0" smtClean="0"/>
          </a:p>
        </p:txBody>
      </p:sp>
    </p:spTree>
    <p:extLst>
      <p:ext uri="{BB962C8B-B14F-4D97-AF65-F5344CB8AC3E}">
        <p14:creationId xmlns:p14="http://schemas.microsoft.com/office/powerpoint/2010/main" val="2120072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451B7-50A4-4DDC-8A8E-6422E79463E9}" type="slidenum">
              <a:rPr lang="en-US" smtClean="0"/>
              <a:t>14</a:t>
            </a:fld>
            <a:endParaRPr lang="en-US" dirty="0"/>
          </a:p>
        </p:txBody>
      </p:sp>
    </p:spTree>
    <p:extLst>
      <p:ext uri="{BB962C8B-B14F-4D97-AF65-F5344CB8AC3E}">
        <p14:creationId xmlns:p14="http://schemas.microsoft.com/office/powerpoint/2010/main" val="875293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451B7-50A4-4DDC-8A8E-6422E79463E9}" type="slidenum">
              <a:rPr lang="en-US" smtClean="0"/>
              <a:t>15</a:t>
            </a:fld>
            <a:endParaRPr lang="en-US" dirty="0"/>
          </a:p>
        </p:txBody>
      </p:sp>
    </p:spTree>
    <p:extLst>
      <p:ext uri="{BB962C8B-B14F-4D97-AF65-F5344CB8AC3E}">
        <p14:creationId xmlns:p14="http://schemas.microsoft.com/office/powerpoint/2010/main" val="104083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0853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17</a:t>
            </a:fld>
            <a:endParaRPr lang="en-US" dirty="0"/>
          </a:p>
        </p:txBody>
      </p:sp>
    </p:spTree>
    <p:extLst>
      <p:ext uri="{BB962C8B-B14F-4D97-AF65-F5344CB8AC3E}">
        <p14:creationId xmlns:p14="http://schemas.microsoft.com/office/powerpoint/2010/main" val="2528725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18</a:t>
            </a:fld>
            <a:endParaRPr lang="en-US" dirty="0"/>
          </a:p>
        </p:txBody>
      </p:sp>
    </p:spTree>
    <p:extLst>
      <p:ext uri="{BB962C8B-B14F-4D97-AF65-F5344CB8AC3E}">
        <p14:creationId xmlns:p14="http://schemas.microsoft.com/office/powerpoint/2010/main" val="213852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19</a:t>
            </a:fld>
            <a:endParaRPr lang="en-US" dirty="0"/>
          </a:p>
        </p:txBody>
      </p:sp>
    </p:spTree>
    <p:extLst>
      <p:ext uri="{BB962C8B-B14F-4D97-AF65-F5344CB8AC3E}">
        <p14:creationId xmlns:p14="http://schemas.microsoft.com/office/powerpoint/2010/main" val="231566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451B7-50A4-4DDC-8A8E-6422E79463E9}" type="slidenum">
              <a:rPr lang="en-US" smtClean="0"/>
              <a:t>22</a:t>
            </a:fld>
            <a:endParaRPr lang="en-US" dirty="0"/>
          </a:p>
        </p:txBody>
      </p:sp>
    </p:spTree>
    <p:extLst>
      <p:ext uri="{BB962C8B-B14F-4D97-AF65-F5344CB8AC3E}">
        <p14:creationId xmlns:p14="http://schemas.microsoft.com/office/powerpoint/2010/main" val="114723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594532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451B7-50A4-4DDC-8A8E-6422E79463E9}" type="slidenum">
              <a:rPr lang="en-US" smtClean="0"/>
              <a:t>24</a:t>
            </a:fld>
            <a:endParaRPr lang="en-US" dirty="0"/>
          </a:p>
        </p:txBody>
      </p:sp>
    </p:spTree>
    <p:extLst>
      <p:ext uri="{BB962C8B-B14F-4D97-AF65-F5344CB8AC3E}">
        <p14:creationId xmlns:p14="http://schemas.microsoft.com/office/powerpoint/2010/main" val="4128969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2</a:t>
            </a:fld>
            <a:endParaRPr lang="en-US" dirty="0"/>
          </a:p>
        </p:txBody>
      </p:sp>
    </p:spTree>
    <p:extLst>
      <p:ext uri="{BB962C8B-B14F-4D97-AF65-F5344CB8AC3E}">
        <p14:creationId xmlns:p14="http://schemas.microsoft.com/office/powerpoint/2010/main" val="199968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500">
                <a:solidFill>
                  <a:schemeClr val="tx1"/>
                </a:solidFill>
                <a:latin typeface="Times New Roman" charset="0"/>
                <a:ea typeface="ＭＳ Ｐゴシック" charset="0"/>
              </a:defRPr>
            </a:lvl1pPr>
            <a:lvl2pPr marL="770686" indent="-296417" eaLnBrk="0" hangingPunct="0">
              <a:defRPr sz="2500">
                <a:solidFill>
                  <a:schemeClr val="tx1"/>
                </a:solidFill>
                <a:latin typeface="Times New Roman" charset="0"/>
                <a:ea typeface="ＭＳ Ｐゴシック" charset="0"/>
              </a:defRPr>
            </a:lvl2pPr>
            <a:lvl3pPr marL="1185671" indent="-237134" eaLnBrk="0" hangingPunct="0">
              <a:defRPr sz="2500">
                <a:solidFill>
                  <a:schemeClr val="tx1"/>
                </a:solidFill>
                <a:latin typeface="Times New Roman" charset="0"/>
                <a:ea typeface="ＭＳ Ｐゴシック" charset="0"/>
              </a:defRPr>
            </a:lvl3pPr>
            <a:lvl4pPr marL="1659939" indent="-237134" eaLnBrk="0" hangingPunct="0">
              <a:defRPr sz="2500">
                <a:solidFill>
                  <a:schemeClr val="tx1"/>
                </a:solidFill>
                <a:latin typeface="Times New Roman" charset="0"/>
                <a:ea typeface="ＭＳ Ｐゴシック" charset="0"/>
              </a:defRPr>
            </a:lvl4pPr>
            <a:lvl5pPr marL="2134208" indent="-237134" eaLnBrk="0" hangingPunct="0">
              <a:defRPr sz="2500">
                <a:solidFill>
                  <a:schemeClr val="tx1"/>
                </a:solidFill>
                <a:latin typeface="Times New Roman" charset="0"/>
                <a:ea typeface="ＭＳ Ｐゴシック" charset="0"/>
              </a:defRPr>
            </a:lvl5pPr>
            <a:lvl6pPr marL="2608476" indent="-237134" eaLnBrk="0" fontAlgn="base" hangingPunct="0">
              <a:spcBef>
                <a:spcPct val="0"/>
              </a:spcBef>
              <a:spcAft>
                <a:spcPct val="0"/>
              </a:spcAft>
              <a:defRPr sz="2500">
                <a:solidFill>
                  <a:schemeClr val="tx1"/>
                </a:solidFill>
                <a:latin typeface="Times New Roman" charset="0"/>
                <a:ea typeface="ＭＳ Ｐゴシック" charset="0"/>
              </a:defRPr>
            </a:lvl6pPr>
            <a:lvl7pPr marL="3082744" indent="-237134" eaLnBrk="0" fontAlgn="base" hangingPunct="0">
              <a:spcBef>
                <a:spcPct val="0"/>
              </a:spcBef>
              <a:spcAft>
                <a:spcPct val="0"/>
              </a:spcAft>
              <a:defRPr sz="2500">
                <a:solidFill>
                  <a:schemeClr val="tx1"/>
                </a:solidFill>
                <a:latin typeface="Times New Roman" charset="0"/>
                <a:ea typeface="ＭＳ Ｐゴシック" charset="0"/>
              </a:defRPr>
            </a:lvl7pPr>
            <a:lvl8pPr marL="3557013" indent="-237134" eaLnBrk="0" fontAlgn="base" hangingPunct="0">
              <a:spcBef>
                <a:spcPct val="0"/>
              </a:spcBef>
              <a:spcAft>
                <a:spcPct val="0"/>
              </a:spcAft>
              <a:defRPr sz="2500">
                <a:solidFill>
                  <a:schemeClr val="tx1"/>
                </a:solidFill>
                <a:latin typeface="Times New Roman" charset="0"/>
                <a:ea typeface="ＭＳ Ｐゴシック" charset="0"/>
              </a:defRPr>
            </a:lvl8pPr>
            <a:lvl9pPr marL="4031280" indent="-237134"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fld id="{0F4FD6FD-43DB-5242-B931-F8CD0E2EDD63}" type="slidenum">
              <a:rPr lang="en-US" sz="1300"/>
              <a:pPr eaLnBrk="1" hangingPunct="1"/>
              <a:t>25</a:t>
            </a:fld>
            <a:endParaRPr lang="en-US" sz="1300" dirty="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227831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500">
                <a:solidFill>
                  <a:schemeClr val="tx1"/>
                </a:solidFill>
                <a:latin typeface="Times New Roman" charset="0"/>
                <a:ea typeface="ＭＳ Ｐゴシック" charset="0"/>
              </a:defRPr>
            </a:lvl1pPr>
            <a:lvl2pPr marL="770686" indent="-296417" eaLnBrk="0" hangingPunct="0">
              <a:defRPr sz="2500">
                <a:solidFill>
                  <a:schemeClr val="tx1"/>
                </a:solidFill>
                <a:latin typeface="Times New Roman" charset="0"/>
                <a:ea typeface="ＭＳ Ｐゴシック" charset="0"/>
              </a:defRPr>
            </a:lvl2pPr>
            <a:lvl3pPr marL="1185671" indent="-237134" eaLnBrk="0" hangingPunct="0">
              <a:defRPr sz="2500">
                <a:solidFill>
                  <a:schemeClr val="tx1"/>
                </a:solidFill>
                <a:latin typeface="Times New Roman" charset="0"/>
                <a:ea typeface="ＭＳ Ｐゴシック" charset="0"/>
              </a:defRPr>
            </a:lvl3pPr>
            <a:lvl4pPr marL="1659939" indent="-237134" eaLnBrk="0" hangingPunct="0">
              <a:defRPr sz="2500">
                <a:solidFill>
                  <a:schemeClr val="tx1"/>
                </a:solidFill>
                <a:latin typeface="Times New Roman" charset="0"/>
                <a:ea typeface="ＭＳ Ｐゴシック" charset="0"/>
              </a:defRPr>
            </a:lvl4pPr>
            <a:lvl5pPr marL="2134208" indent="-237134" eaLnBrk="0" hangingPunct="0">
              <a:defRPr sz="2500">
                <a:solidFill>
                  <a:schemeClr val="tx1"/>
                </a:solidFill>
                <a:latin typeface="Times New Roman" charset="0"/>
                <a:ea typeface="ＭＳ Ｐゴシック" charset="0"/>
              </a:defRPr>
            </a:lvl5pPr>
            <a:lvl6pPr marL="2608476" indent="-237134" eaLnBrk="0" fontAlgn="base" hangingPunct="0">
              <a:spcBef>
                <a:spcPct val="0"/>
              </a:spcBef>
              <a:spcAft>
                <a:spcPct val="0"/>
              </a:spcAft>
              <a:defRPr sz="2500">
                <a:solidFill>
                  <a:schemeClr val="tx1"/>
                </a:solidFill>
                <a:latin typeface="Times New Roman" charset="0"/>
                <a:ea typeface="ＭＳ Ｐゴシック" charset="0"/>
              </a:defRPr>
            </a:lvl6pPr>
            <a:lvl7pPr marL="3082744" indent="-237134" eaLnBrk="0" fontAlgn="base" hangingPunct="0">
              <a:spcBef>
                <a:spcPct val="0"/>
              </a:spcBef>
              <a:spcAft>
                <a:spcPct val="0"/>
              </a:spcAft>
              <a:defRPr sz="2500">
                <a:solidFill>
                  <a:schemeClr val="tx1"/>
                </a:solidFill>
                <a:latin typeface="Times New Roman" charset="0"/>
                <a:ea typeface="ＭＳ Ｐゴシック" charset="0"/>
              </a:defRPr>
            </a:lvl7pPr>
            <a:lvl8pPr marL="3557013" indent="-237134" eaLnBrk="0" fontAlgn="base" hangingPunct="0">
              <a:spcBef>
                <a:spcPct val="0"/>
              </a:spcBef>
              <a:spcAft>
                <a:spcPct val="0"/>
              </a:spcAft>
              <a:defRPr sz="2500">
                <a:solidFill>
                  <a:schemeClr val="tx1"/>
                </a:solidFill>
                <a:latin typeface="Times New Roman" charset="0"/>
                <a:ea typeface="ＭＳ Ｐゴシック" charset="0"/>
              </a:defRPr>
            </a:lvl8pPr>
            <a:lvl9pPr marL="4031280" indent="-237134"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fld id="{F1CB5FDD-2812-B84C-AF28-C0F6C93764D8}" type="slidenum">
              <a:rPr lang="en-US" sz="1300"/>
              <a:pPr eaLnBrk="1" hangingPunct="1"/>
              <a:t>26</a:t>
            </a:fld>
            <a:endParaRPr lang="en-US" sz="1300" dirty="0"/>
          </a:p>
        </p:txBody>
      </p:sp>
      <p:sp>
        <p:nvSpPr>
          <p:cNvPr id="6147" name="Rectangle 2"/>
          <p:cNvSpPr>
            <a:spLocks noGrp="1" noRot="1" noChangeAspect="1" noChangeArrowheads="1" noTextEdit="1"/>
          </p:cNvSpPr>
          <p:nvPr>
            <p:ph type="sldImg"/>
          </p:nvPr>
        </p:nvSpPr>
        <p:spPr>
          <a:xfrm>
            <a:off x="1257300" y="719138"/>
            <a:ext cx="4800600" cy="3600450"/>
          </a:xfrm>
          <a:ln/>
        </p:spPr>
      </p:sp>
      <p:sp>
        <p:nvSpPr>
          <p:cNvPr id="6148" name="Rectangle 3"/>
          <p:cNvSpPr>
            <a:spLocks noGrp="1" noChangeArrowheads="1"/>
          </p:cNvSpPr>
          <p:nvPr>
            <p:ph type="body" idx="1"/>
          </p:nvPr>
        </p:nvSpPr>
        <p:spPr>
          <a:xfrm>
            <a:off x="732183" y="4561227"/>
            <a:ext cx="5850835" cy="4321851"/>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221735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27</a:t>
            </a:fld>
            <a:endParaRPr lang="en-US" dirty="0"/>
          </a:p>
        </p:txBody>
      </p:sp>
    </p:spTree>
    <p:extLst>
      <p:ext uri="{BB962C8B-B14F-4D97-AF65-F5344CB8AC3E}">
        <p14:creationId xmlns:p14="http://schemas.microsoft.com/office/powerpoint/2010/main" val="2216450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52700-8B2D-4449-B660-DB3BBA0454C2}"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79236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7530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336122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3499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36818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862631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9039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construction of the AMS-01 silicon tracker took 8 months and 2 assembly lines, AMS-02 tracker construction is expected to take up to 16 months involving 3 assembly lines (not including spare ladders and contingency). All of this brings to an impressive assembly effort, a big step towards the LHC silicon detectors. We are, therefore, facing production on an industrial scale.”</a:t>
            </a:r>
            <a:endParaRPr lang="en-GB"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3</a:t>
            </a:fld>
            <a:endParaRPr lang="en-US" dirty="0"/>
          </a:p>
        </p:txBody>
      </p:sp>
    </p:spTree>
    <p:extLst>
      <p:ext uri="{BB962C8B-B14F-4D97-AF65-F5344CB8AC3E}">
        <p14:creationId xmlns:p14="http://schemas.microsoft.com/office/powerpoint/2010/main" val="2456374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430200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580277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3786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972847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43672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t>40</a:t>
            </a:fld>
            <a:endParaRPr lang="en-US" dirty="0"/>
          </a:p>
        </p:txBody>
      </p:sp>
    </p:spTree>
    <p:extLst>
      <p:ext uri="{BB962C8B-B14F-4D97-AF65-F5344CB8AC3E}">
        <p14:creationId xmlns:p14="http://schemas.microsoft.com/office/powerpoint/2010/main" val="560698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t>41</a:t>
            </a:fld>
            <a:endParaRPr lang="en-US" dirty="0"/>
          </a:p>
        </p:txBody>
      </p:sp>
    </p:spTree>
    <p:extLst>
      <p:ext uri="{BB962C8B-B14F-4D97-AF65-F5344CB8AC3E}">
        <p14:creationId xmlns:p14="http://schemas.microsoft.com/office/powerpoint/2010/main" val="41609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t>42</a:t>
            </a:fld>
            <a:endParaRPr lang="en-US" dirty="0"/>
          </a:p>
        </p:txBody>
      </p:sp>
    </p:spTree>
    <p:extLst>
      <p:ext uri="{BB962C8B-B14F-4D97-AF65-F5344CB8AC3E}">
        <p14:creationId xmlns:p14="http://schemas.microsoft.com/office/powerpoint/2010/main" val="2992712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9BF35-C51B-4A05-9CD5-785F9F49AC3D}" type="slidenum">
              <a:rPr lang="en-US" smtClean="0"/>
              <a:t>43</a:t>
            </a:fld>
            <a:endParaRPr lang="en-US" dirty="0"/>
          </a:p>
        </p:txBody>
      </p:sp>
    </p:spTree>
    <p:extLst>
      <p:ext uri="{BB962C8B-B14F-4D97-AF65-F5344CB8AC3E}">
        <p14:creationId xmlns:p14="http://schemas.microsoft.com/office/powerpoint/2010/main" val="322972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FPix Phase 1 Upgrade Main Features</a:t>
            </a:r>
          </a:p>
          <a:p>
            <a:pPr>
              <a:lnSpc>
                <a:spcPct val="110000"/>
              </a:lnSpc>
            </a:pPr>
            <a:r>
              <a:rPr lang="en-US" dirty="0" smtClean="0"/>
              <a:t>Technical Proposal Baseline: 3 disks in each endcap</a:t>
            </a:r>
          </a:p>
          <a:p>
            <a:pPr marL="302066" indent="-302066">
              <a:lnSpc>
                <a:spcPct val="110000"/>
              </a:lnSpc>
              <a:buFont typeface="Arial" pitchFamily="34" charset="0"/>
              <a:buChar char="•"/>
            </a:pPr>
            <a:r>
              <a:rPr lang="en-US" dirty="0" smtClean="0"/>
              <a:t>Use only ONE kind of module (2x8)</a:t>
            </a:r>
          </a:p>
          <a:p>
            <a:pPr marL="785372" lvl="1" indent="-302066">
              <a:lnSpc>
                <a:spcPct val="110000"/>
              </a:lnSpc>
              <a:buFont typeface="Arial" pitchFamily="34" charset="0"/>
              <a:buChar char="•"/>
            </a:pPr>
            <a:r>
              <a:rPr lang="en-US" dirty="0" smtClean="0"/>
              <a:t>All modules arranged radially and placed between r=45mm to 161mm (total 56 modules per half disk or 896 ROCs)</a:t>
            </a:r>
          </a:p>
          <a:p>
            <a:pPr marL="785372" lvl="1" indent="-302066">
              <a:lnSpc>
                <a:spcPct val="110000"/>
              </a:lnSpc>
              <a:buFont typeface="Arial" pitchFamily="34" charset="0"/>
              <a:buChar char="•"/>
            </a:pPr>
            <a:r>
              <a:rPr lang="en-US" dirty="0" smtClean="0"/>
              <a:t>Modules in half-disks divided into an outer ring of 34 modules and inner ring of 22 modules (with the inner assembly easily removed without affecting the outer assembly)</a:t>
            </a:r>
          </a:p>
          <a:p>
            <a:pPr marL="785372" lvl="1" indent="-302066">
              <a:lnSpc>
                <a:spcPct val="110000"/>
              </a:lnSpc>
              <a:buFont typeface="Arial" pitchFamily="34" charset="0"/>
              <a:buChar char="•"/>
            </a:pPr>
            <a:r>
              <a:rPr lang="en-US" dirty="0" smtClean="0"/>
              <a:t>Same 20 degree rotation of sensors as current FPIX, but add a 12 degree tilt w.r.t. the IP for the inner modules (inverted cone geometry)</a:t>
            </a:r>
          </a:p>
          <a:p>
            <a:pPr marL="302066" indent="-302066">
              <a:lnSpc>
                <a:spcPct val="110000"/>
              </a:lnSpc>
              <a:buFont typeface="Arial" pitchFamily="34" charset="0"/>
              <a:buChar char="•"/>
            </a:pPr>
            <a:r>
              <a:rPr lang="en-US" dirty="0" smtClean="0"/>
              <a:t>Use C02 cooling</a:t>
            </a:r>
          </a:p>
          <a:p>
            <a:pPr marL="785372" lvl="1" indent="-302066">
              <a:lnSpc>
                <a:spcPct val="110000"/>
              </a:lnSpc>
              <a:buFont typeface="Arial" pitchFamily="34" charset="0"/>
              <a:buChar char="•"/>
            </a:pPr>
            <a:r>
              <a:rPr lang="en-US" dirty="0" smtClean="0"/>
              <a:t>Thin‐walled SS tubing routed in loops through ring structures providing enough cooling power for each blade assembly</a:t>
            </a:r>
          </a:p>
          <a:p>
            <a:pPr marL="302066" indent="-302066">
              <a:lnSpc>
                <a:spcPct val="110000"/>
              </a:lnSpc>
              <a:buFont typeface="Arial" pitchFamily="34" charset="0"/>
              <a:buChar char="•"/>
            </a:pPr>
            <a:r>
              <a:rPr lang="en-US" dirty="0" smtClean="0"/>
              <a:t>Use ultra light weight materials for mechanical support and cooling (estimated weight of each half disk is ~400g)</a:t>
            </a:r>
          </a:p>
          <a:p>
            <a:pPr marL="302066" indent="-302066">
              <a:lnSpc>
                <a:spcPct val="110000"/>
              </a:lnSpc>
              <a:buFont typeface="Arial" pitchFamily="34" charset="0"/>
              <a:buChar char="•"/>
            </a:pPr>
            <a:r>
              <a:rPr lang="en-US" dirty="0" smtClean="0"/>
              <a:t>Substrates are permanently glued to half rings in a “turbine‐like” structural support, including cooling tube routed in rings. Allows us to complete and thoroughly test all half disk structures without waiting for the availability of the pixel modules</a:t>
            </a:r>
          </a:p>
          <a:p>
            <a:pPr marL="302066" indent="-302066">
              <a:lnSpc>
                <a:spcPct val="110000"/>
              </a:lnSpc>
              <a:buFont typeface="Arial" pitchFamily="34" charset="0"/>
              <a:buChar char="•"/>
            </a:pPr>
            <a:r>
              <a:rPr lang="en-US" dirty="0" smtClean="0"/>
              <a:t>Modules are fastened on blades and can be easily removed.</a:t>
            </a:r>
          </a:p>
          <a:p>
            <a:endParaRPr lang="en-US" dirty="0"/>
          </a:p>
        </p:txBody>
      </p:sp>
      <p:sp>
        <p:nvSpPr>
          <p:cNvPr id="4" name="Slide Number Placeholder 3"/>
          <p:cNvSpPr>
            <a:spLocks noGrp="1"/>
          </p:cNvSpPr>
          <p:nvPr>
            <p:ph type="sldNum" sz="quarter" idx="10"/>
          </p:nvPr>
        </p:nvSpPr>
        <p:spPr/>
        <p:txBody>
          <a:bodyPr/>
          <a:lstStyle/>
          <a:p>
            <a:fld id="{3B849296-0892-40FA-82AF-385F9BC26DC6}" type="slidenum">
              <a:rPr lang="en-US" smtClean="0"/>
              <a:t>7</a:t>
            </a:fld>
            <a:endParaRPr lang="en-US" dirty="0"/>
          </a:p>
        </p:txBody>
      </p:sp>
    </p:spTree>
    <p:extLst>
      <p:ext uri="{BB962C8B-B14F-4D97-AF65-F5344CB8AC3E}">
        <p14:creationId xmlns:p14="http://schemas.microsoft.com/office/powerpoint/2010/main" val="130029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8</a:t>
            </a:fld>
            <a:endParaRPr lang="en-US" dirty="0"/>
          </a:p>
        </p:txBody>
      </p:sp>
    </p:spTree>
    <p:extLst>
      <p:ext uri="{BB962C8B-B14F-4D97-AF65-F5344CB8AC3E}">
        <p14:creationId xmlns:p14="http://schemas.microsoft.com/office/powerpoint/2010/main" val="95316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DIP switch </a:t>
            </a:r>
            <a:r>
              <a:rPr lang="en-US" sz="1300" dirty="0"/>
              <a:t>allows the address of the TBM to be easily set at the time of installation AND provides a convenient means of testing the ability of the TBM to respond to all possible address bit combinations (not so easily done with a wire bond pad array).  This solution carries a cost; the DIP switch, while small, has mass.  The switch body is plastic, while the contacts are copper or brass with gold plating.  The estimate of effective % radiation length for the on-module flex cable connector is 0.02% (out of a total of 0.68% for the assembled module)...the DIP switch </a:t>
            </a:r>
            <a:r>
              <a:rPr lang="en-US" sz="1300" dirty="0" smtClean="0"/>
              <a:t>adds </a:t>
            </a:r>
            <a:r>
              <a:rPr lang="en-US" sz="1300" dirty="0"/>
              <a:t>another ~</a:t>
            </a:r>
            <a:r>
              <a:rPr lang="en-US" sz="1300" dirty="0" smtClean="0"/>
              <a:t>0.02 %RL.</a:t>
            </a:r>
            <a:endParaRPr lang="en-US" sz="1300" dirty="0"/>
          </a:p>
        </p:txBody>
      </p:sp>
      <p:sp>
        <p:nvSpPr>
          <p:cNvPr id="4" name="Slide Number Placeholder 3"/>
          <p:cNvSpPr>
            <a:spLocks noGrp="1"/>
          </p:cNvSpPr>
          <p:nvPr>
            <p:ph type="sldNum" sz="quarter" idx="10"/>
          </p:nvPr>
        </p:nvSpPr>
        <p:spPr/>
        <p:txBody>
          <a:bodyPr/>
          <a:lstStyle/>
          <a:p>
            <a:fld id="{5E69BF35-C51B-4A05-9CD5-785F9F49AC3D}" type="slidenum">
              <a:rPr lang="en-US" smtClean="0"/>
              <a:t>9</a:t>
            </a:fld>
            <a:endParaRPr lang="en-US" dirty="0"/>
          </a:p>
        </p:txBody>
      </p:sp>
    </p:spTree>
    <p:extLst>
      <p:ext uri="{BB962C8B-B14F-4D97-AF65-F5344CB8AC3E}">
        <p14:creationId xmlns:p14="http://schemas.microsoft.com/office/powerpoint/2010/main" val="152489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10</a:t>
            </a:fld>
            <a:endParaRPr lang="en-US" dirty="0"/>
          </a:p>
        </p:txBody>
      </p:sp>
    </p:spTree>
    <p:extLst>
      <p:ext uri="{BB962C8B-B14F-4D97-AF65-F5344CB8AC3E}">
        <p14:creationId xmlns:p14="http://schemas.microsoft.com/office/powerpoint/2010/main" val="298020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4A254F-9F57-114D-86BE-FFC886BA4761}" type="slidenum">
              <a:rPr lang="en-US" smtClean="0"/>
              <a:pPr/>
              <a:t>11</a:t>
            </a:fld>
            <a:endParaRPr lang="en-US" dirty="0"/>
          </a:p>
        </p:txBody>
      </p:sp>
    </p:spTree>
    <p:extLst>
      <p:ext uri="{BB962C8B-B14F-4D97-AF65-F5344CB8AC3E}">
        <p14:creationId xmlns:p14="http://schemas.microsoft.com/office/powerpoint/2010/main" val="1363772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pPr eaLnBrk="1" hangingPunct="1"/>
            <a:r>
              <a:rPr lang="en-US" dirty="0" smtClean="0"/>
              <a:t>We will use a robotic ‘pick-and-place’ machine, shortening the</a:t>
            </a:r>
            <a:r>
              <a:rPr lang="en-US" baseline="0" dirty="0" smtClean="0"/>
              <a:t> </a:t>
            </a:r>
            <a:r>
              <a:rPr lang="en-US" dirty="0" smtClean="0"/>
              <a:t>process time, improving the uniformity of production, and reducing the risk of a</a:t>
            </a:r>
          </a:p>
          <a:p>
            <a:pPr eaLnBrk="1" hangingPunct="1"/>
            <a:r>
              <a:rPr lang="en-US" dirty="0" smtClean="0"/>
              <a:t>‘standing army’ if there are delays in the supply of components.</a:t>
            </a:r>
          </a:p>
          <a:p>
            <a:endParaRPr lang="en-US" dirty="0" smtClean="0"/>
          </a:p>
          <a:p>
            <a:r>
              <a:rPr lang="en-US" dirty="0" smtClean="0"/>
              <a:t>Aerotech AGS15000 Linear Motor Gantry Positioning System and ADRS-150 Rotary Stage</a:t>
            </a:r>
          </a:p>
          <a:p>
            <a:r>
              <a:rPr lang="en-US" dirty="0" smtClean="0"/>
              <a:t>EFD Ultimus V liquid dispensing controller</a:t>
            </a:r>
          </a:p>
          <a:p>
            <a:r>
              <a:rPr lang="en-US" dirty="0" smtClean="0"/>
              <a:t>LabVIEW programmable</a:t>
            </a:r>
          </a:p>
          <a:p>
            <a:r>
              <a:rPr lang="en-US" dirty="0" smtClean="0"/>
              <a:t>Reliable and repeatable semi-automatic assembly</a:t>
            </a:r>
          </a:p>
          <a:p>
            <a:r>
              <a:rPr lang="en-US" dirty="0" smtClean="0"/>
              <a:t>Extensive use of student labor for:</a:t>
            </a:r>
          </a:p>
          <a:p>
            <a:r>
              <a:rPr lang="en-US" dirty="0" smtClean="0"/>
              <a:t>   Development of tooling and procedures</a:t>
            </a:r>
          </a:p>
          <a:p>
            <a:r>
              <a:rPr lang="en-US" dirty="0" smtClean="0"/>
              <a:t>   prototype</a:t>
            </a:r>
            <a:r>
              <a:rPr lang="en-US" baseline="0" dirty="0" smtClean="0"/>
              <a:t> module assembly.</a:t>
            </a:r>
          </a:p>
          <a:p>
            <a:endParaRPr lang="en-US" baseline="0" dirty="0" smtClean="0"/>
          </a:p>
          <a:p>
            <a:r>
              <a:rPr lang="en-US" dirty="0" smtClean="0"/>
              <a:t>Videos demonstrating the progress made with the steps for acquiring the fiducial locations on two parts (one Kapton “HDI” and one silicon “sensor”) using pattern recognition, dispensing epoxy on the sensor, and use</a:t>
            </a:r>
            <a:r>
              <a:rPr lang="en-US" baseline="0" dirty="0" smtClean="0"/>
              <a:t> of</a:t>
            </a:r>
            <a:r>
              <a:rPr lang="en-US" dirty="0" smtClean="0"/>
              <a:t> a custom vacuum pickup tool (of the scale appropriate for 2x8 pixel module assembly) to pick-and-place the Kapton onto the sensor, making adjustments based on the actual part locations in the gantry to accurately align and join the two parts. </a:t>
            </a:r>
          </a:p>
        </p:txBody>
      </p:sp>
      <p:sp>
        <p:nvSpPr>
          <p:cNvPr id="22532" name="Slide Number Placeholder 3"/>
          <p:cNvSpPr>
            <a:spLocks noGrp="1"/>
          </p:cNvSpPr>
          <p:nvPr>
            <p:ph type="sldNum" sz="quarter" idx="5"/>
          </p:nvPr>
        </p:nvSpPr>
        <p:spPr>
          <a:noFill/>
        </p:spPr>
        <p:txBody>
          <a:bodyPr/>
          <a:lstStyle>
            <a:lvl1pPr defTabSz="966702" eaLnBrk="0" hangingPunct="0">
              <a:defRPr>
                <a:solidFill>
                  <a:schemeClr val="tx1"/>
                </a:solidFill>
                <a:latin typeface="Arial" charset="0"/>
              </a:defRPr>
            </a:lvl1pPr>
            <a:lvl2pPr marL="742883" indent="-285725" defTabSz="966702" eaLnBrk="0" hangingPunct="0">
              <a:defRPr>
                <a:solidFill>
                  <a:schemeClr val="tx1"/>
                </a:solidFill>
                <a:latin typeface="Arial" charset="0"/>
              </a:defRPr>
            </a:lvl2pPr>
            <a:lvl3pPr marL="1142898" indent="-228580" defTabSz="966702" eaLnBrk="0" hangingPunct="0">
              <a:defRPr>
                <a:solidFill>
                  <a:schemeClr val="tx1"/>
                </a:solidFill>
                <a:latin typeface="Arial" charset="0"/>
              </a:defRPr>
            </a:lvl3pPr>
            <a:lvl4pPr marL="1600057" indent="-228580" defTabSz="966702" eaLnBrk="0" hangingPunct="0">
              <a:defRPr>
                <a:solidFill>
                  <a:schemeClr val="tx1"/>
                </a:solidFill>
                <a:latin typeface="Arial" charset="0"/>
              </a:defRPr>
            </a:lvl4pPr>
            <a:lvl5pPr marL="2057217" indent="-228580" defTabSz="966702" eaLnBrk="0" hangingPunct="0">
              <a:defRPr>
                <a:solidFill>
                  <a:schemeClr val="tx1"/>
                </a:solidFill>
                <a:latin typeface="Arial" charset="0"/>
              </a:defRPr>
            </a:lvl5pPr>
            <a:lvl6pPr marL="2514376" indent="-228580" defTabSz="966702" eaLnBrk="0" fontAlgn="base" hangingPunct="0">
              <a:spcBef>
                <a:spcPct val="0"/>
              </a:spcBef>
              <a:spcAft>
                <a:spcPct val="0"/>
              </a:spcAft>
              <a:defRPr>
                <a:solidFill>
                  <a:schemeClr val="tx1"/>
                </a:solidFill>
                <a:latin typeface="Arial" charset="0"/>
              </a:defRPr>
            </a:lvl6pPr>
            <a:lvl7pPr marL="2971536" indent="-228580" defTabSz="966702" eaLnBrk="0" fontAlgn="base" hangingPunct="0">
              <a:spcBef>
                <a:spcPct val="0"/>
              </a:spcBef>
              <a:spcAft>
                <a:spcPct val="0"/>
              </a:spcAft>
              <a:defRPr>
                <a:solidFill>
                  <a:schemeClr val="tx1"/>
                </a:solidFill>
                <a:latin typeface="Arial" charset="0"/>
              </a:defRPr>
            </a:lvl7pPr>
            <a:lvl8pPr marL="3428694" indent="-228580" defTabSz="966702" eaLnBrk="0" fontAlgn="base" hangingPunct="0">
              <a:spcBef>
                <a:spcPct val="0"/>
              </a:spcBef>
              <a:spcAft>
                <a:spcPct val="0"/>
              </a:spcAft>
              <a:defRPr>
                <a:solidFill>
                  <a:schemeClr val="tx1"/>
                </a:solidFill>
                <a:latin typeface="Arial" charset="0"/>
              </a:defRPr>
            </a:lvl8pPr>
            <a:lvl9pPr marL="3885854" indent="-228580" defTabSz="966702" eaLnBrk="0" fontAlgn="base" hangingPunct="0">
              <a:spcBef>
                <a:spcPct val="0"/>
              </a:spcBef>
              <a:spcAft>
                <a:spcPct val="0"/>
              </a:spcAft>
              <a:defRPr>
                <a:solidFill>
                  <a:schemeClr val="tx1"/>
                </a:solidFill>
                <a:latin typeface="Arial" charset="0"/>
              </a:defRPr>
            </a:lvl9pPr>
          </a:lstStyle>
          <a:p>
            <a:pPr eaLnBrk="1" hangingPunct="1"/>
            <a:fld id="{BDF1D43A-172F-4041-B842-3B9DAF54AB8F}" type="slidenum">
              <a:rPr lang="en-US" smtClean="0"/>
              <a:pPr eaLnBrk="1" hangingPunct="1"/>
              <a:t>12</a:t>
            </a:fld>
            <a:endParaRPr lang="en-US" dirty="0" smtClean="0"/>
          </a:p>
        </p:txBody>
      </p:sp>
    </p:spTree>
    <p:extLst>
      <p:ext uri="{BB962C8B-B14F-4D97-AF65-F5344CB8AC3E}">
        <p14:creationId xmlns:p14="http://schemas.microsoft.com/office/powerpoint/2010/main" val="4001185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891198" y="4080492"/>
            <a:ext cx="3256247" cy="2777508"/>
          </a:xfrm>
          <a:prstGeom prst="rect">
            <a:avLst/>
          </a:prstGeom>
          <a:noFill/>
          <a:ln w="9525">
            <a:noFill/>
            <a:miter lim="800000"/>
            <a:headEnd/>
            <a:tailEnd/>
          </a:ln>
          <a:effectLst/>
        </p:spPr>
      </p:pic>
      <p:sp>
        <p:nvSpPr>
          <p:cNvPr id="2" name="Title 1"/>
          <p:cNvSpPr>
            <a:spLocks noGrp="1"/>
          </p:cNvSpPr>
          <p:nvPr>
            <p:ph type="ctrTitle"/>
          </p:nvPr>
        </p:nvSpPr>
        <p:spPr>
          <a:xfrm>
            <a:off x="977515" y="970892"/>
            <a:ext cx="7473416" cy="1475091"/>
          </a:xfrm>
          <a:noFill/>
        </p:spPr>
        <p:txBody>
          <a:bodyPr lIns="0" tIns="0" rIns="0" bIns="0">
            <a:normAutofit/>
          </a:bodyPr>
          <a:lstStyle>
            <a:lvl1pPr algn="l">
              <a:defRPr sz="3600" b="0">
                <a:solidFill>
                  <a:schemeClr val="accent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77515" y="2445983"/>
            <a:ext cx="4664981" cy="1340580"/>
          </a:xfrm>
        </p:spPr>
        <p:txBody>
          <a:bodyPr lIns="0" tIns="0" rIns="0" bIns="0" anchor="ctr" anchorCtr="0">
            <a:normAutofit/>
          </a:bodyPr>
          <a:lstStyle>
            <a:lvl1pPr marL="0" indent="0" algn="l">
              <a:spcBef>
                <a:spcPts val="600"/>
              </a:spcBef>
              <a:buNone/>
              <a:defRPr sz="22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r>
              <a:rPr lang="en-US" dirty="0" smtClean="0"/>
              <a:t>Kirk Arndt, Mar. 2015</a:t>
            </a:r>
            <a:endParaRPr lang="en-US" dirty="0"/>
          </a:p>
        </p:txBody>
      </p:sp>
      <p:sp>
        <p:nvSpPr>
          <p:cNvPr id="8" name="Footer Placeholder 7"/>
          <p:cNvSpPr>
            <a:spLocks noGrp="1"/>
          </p:cNvSpPr>
          <p:nvPr>
            <p:ph type="ftr" sz="quarter" idx="11"/>
          </p:nvPr>
        </p:nvSpPr>
        <p:spPr/>
        <p:txBody>
          <a:bodyPr/>
          <a:lstStyle/>
          <a:p>
            <a:r>
              <a:rPr lang="en-US" dirty="0" smtClean="0"/>
              <a:t>WP3 module assembly</a:t>
            </a:r>
            <a:endParaRPr lang="en-US" dirty="0"/>
          </a:p>
        </p:txBody>
      </p:sp>
      <p:sp>
        <p:nvSpPr>
          <p:cNvPr id="9" name="Slide Number Placeholder 8"/>
          <p:cNvSpPr>
            <a:spLocks noGrp="1"/>
          </p:cNvSpPr>
          <p:nvPr>
            <p:ph type="sldNum" sz="quarter" idx="12"/>
          </p:nvPr>
        </p:nvSpPr>
        <p:spPr/>
        <p:txBody>
          <a:bodyPr/>
          <a:lstStyle/>
          <a:p>
            <a:fld id="{AB3C1F1C-F708-3F4B-8ECB-6D467F0718B5}" type="slidenum">
              <a:rPr lang="en-US" smtClean="0"/>
              <a:pPr/>
              <a:t>‹#›</a:t>
            </a:fld>
            <a:endParaRPr lang="en-US" dirty="0"/>
          </a:p>
        </p:txBody>
      </p:sp>
      <p:pic>
        <p:nvPicPr>
          <p:cNvPr id="5" name="Picture 4" descr="Vertices-crop.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080492"/>
            <a:ext cx="5891198" cy="2410522"/>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592"/>
            <a:ext cx="2057400" cy="5213571"/>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912592"/>
            <a:ext cx="6019800" cy="52135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884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891198" y="4080492"/>
            <a:ext cx="3256247" cy="2777508"/>
          </a:xfrm>
          <a:prstGeom prst="rect">
            <a:avLst/>
          </a:prstGeom>
          <a:noFill/>
          <a:ln w="9525">
            <a:noFill/>
            <a:miter lim="800000"/>
            <a:headEnd/>
            <a:tailEnd/>
          </a:ln>
          <a:effectLst/>
        </p:spPr>
      </p:pic>
      <p:sp>
        <p:nvSpPr>
          <p:cNvPr id="2" name="Title 1"/>
          <p:cNvSpPr>
            <a:spLocks noGrp="1"/>
          </p:cNvSpPr>
          <p:nvPr>
            <p:ph type="ctrTitle"/>
          </p:nvPr>
        </p:nvSpPr>
        <p:spPr>
          <a:xfrm>
            <a:off x="977515" y="970892"/>
            <a:ext cx="7473416" cy="1475091"/>
          </a:xfrm>
          <a:noFill/>
        </p:spPr>
        <p:txBody>
          <a:bodyPr lIns="0" tIns="0" rIns="0" bIns="0">
            <a:normAutofit/>
          </a:bodyPr>
          <a:lstStyle>
            <a:lvl1pPr algn="l">
              <a:defRPr sz="3600" b="0">
                <a:solidFill>
                  <a:schemeClr val="accent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77515" y="2445983"/>
            <a:ext cx="4664981" cy="1340580"/>
          </a:xfrm>
        </p:spPr>
        <p:txBody>
          <a:bodyPr lIns="0" tIns="0" rIns="0" bIns="0" anchor="ctr" anchorCtr="0">
            <a:normAutofit/>
          </a:bodyPr>
          <a:lstStyle>
            <a:lvl1pPr marL="0" indent="0" algn="l">
              <a:spcBef>
                <a:spcPts val="600"/>
              </a:spcBef>
              <a:buNone/>
              <a:defRPr sz="22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r>
              <a:rPr lang="en-US" dirty="0" smtClean="0"/>
              <a:t>Kirk Arndt, Mar. 2015</a:t>
            </a:r>
            <a:endParaRPr lang="en-US" dirty="0"/>
          </a:p>
        </p:txBody>
      </p:sp>
      <p:sp>
        <p:nvSpPr>
          <p:cNvPr id="8" name="Footer Placeholder 7"/>
          <p:cNvSpPr>
            <a:spLocks noGrp="1"/>
          </p:cNvSpPr>
          <p:nvPr>
            <p:ph type="ftr" sz="quarter" idx="11"/>
          </p:nvPr>
        </p:nvSpPr>
        <p:spPr/>
        <p:txBody>
          <a:bodyPr/>
          <a:lstStyle/>
          <a:p>
            <a:r>
              <a:rPr lang="en-US" dirty="0" smtClean="0"/>
              <a:t>WP3 module assembly</a:t>
            </a:r>
            <a:endParaRPr lang="en-US" dirty="0"/>
          </a:p>
        </p:txBody>
      </p:sp>
      <p:sp>
        <p:nvSpPr>
          <p:cNvPr id="9" name="Slide Number Placeholder 8"/>
          <p:cNvSpPr>
            <a:spLocks noGrp="1"/>
          </p:cNvSpPr>
          <p:nvPr>
            <p:ph type="sldNum" sz="quarter" idx="12"/>
          </p:nvPr>
        </p:nvSpPr>
        <p:spPr/>
        <p:txBody>
          <a:bodyPr/>
          <a:lstStyle/>
          <a:p>
            <a:fld id="{AB3C1F1C-F708-3F4B-8ECB-6D467F0718B5}" type="slidenum">
              <a:rPr lang="en-US" smtClean="0"/>
              <a:pPr/>
              <a:t>‹#›</a:t>
            </a:fld>
            <a:endParaRPr lang="en-US" dirty="0"/>
          </a:p>
        </p:txBody>
      </p:sp>
      <p:pic>
        <p:nvPicPr>
          <p:cNvPr id="5" name="Picture 4" descr="Vertices-crop.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080492"/>
            <a:ext cx="5891198" cy="2410522"/>
          </a:xfrm>
          <a:prstGeom prst="rect">
            <a:avLst/>
          </a:prstGeom>
        </p:spPr>
      </p:pic>
    </p:spTree>
    <p:extLst>
      <p:ext uri="{BB962C8B-B14F-4D97-AF65-F5344CB8AC3E}">
        <p14:creationId xmlns:p14="http://schemas.microsoft.com/office/powerpoint/2010/main" val="12263904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
        <p:nvSpPr>
          <p:cNvPr id="8"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683833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
        <p:nvSpPr>
          <p:cNvPr id="9" name="Title Placeholder 1"/>
          <p:cNvSpPr txBox="1">
            <a:spLocks/>
          </p:cNvSpPr>
          <p:nvPr userDrawn="1"/>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lvl1pPr algn="l" defTabSz="457200" rtl="0" eaLnBrk="1" latinLnBrk="0" hangingPunct="1">
              <a:spcBef>
                <a:spcPct val="0"/>
              </a:spcBef>
              <a:buNone/>
              <a:defRPr sz="3200" kern="1200">
                <a:solidFill>
                  <a:schemeClr val="accent2"/>
                </a:solidFill>
                <a:latin typeface="Arial"/>
                <a:ea typeface="+mj-ea"/>
                <a:cs typeface="Arial"/>
              </a:defRPr>
            </a:lvl1pPr>
          </a:lstStyle>
          <a:p>
            <a:r>
              <a:rPr lang="en-US" dirty="0" smtClean="0">
                <a:solidFill>
                  <a:srgbClr val="D50001"/>
                </a:solidFill>
              </a:rPr>
              <a:t>Click to edit Master title style</a:t>
            </a:r>
            <a:endParaRPr lang="en-US" dirty="0">
              <a:solidFill>
                <a:srgbClr val="D50001"/>
              </a:solidFill>
            </a:endParaRPr>
          </a:p>
        </p:txBody>
      </p:sp>
    </p:spTree>
    <p:extLst>
      <p:ext uri="{BB962C8B-B14F-4D97-AF65-F5344CB8AC3E}">
        <p14:creationId xmlns:p14="http://schemas.microsoft.com/office/powerpoint/2010/main" val="1490298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903" y="1129572"/>
            <a:ext cx="3883004" cy="5226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79985" y="1129572"/>
            <a:ext cx="3911518" cy="5226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
        <p:nvSpPr>
          <p:cNvPr id="8"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92886406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dirty="0" smtClean="0"/>
              <a:t>Kirk Arndt, Mar. 2015</a:t>
            </a:r>
            <a:endParaRPr lang="en-US" dirty="0"/>
          </a:p>
        </p:txBody>
      </p:sp>
      <p:sp>
        <p:nvSpPr>
          <p:cNvPr id="8" name="Footer Placeholder 7"/>
          <p:cNvSpPr>
            <a:spLocks noGrp="1"/>
          </p:cNvSpPr>
          <p:nvPr>
            <p:ph type="ftr" sz="quarter" idx="11"/>
          </p:nvPr>
        </p:nvSpPr>
        <p:spPr/>
        <p:txBody>
          <a:bodyPr/>
          <a:lstStyle/>
          <a:p>
            <a:r>
              <a:rPr lang="en-US" dirty="0" smtClean="0"/>
              <a:t>WP3 module assembly</a:t>
            </a:r>
            <a:endParaRPr lang="en-US" dirty="0"/>
          </a:p>
        </p:txBody>
      </p:sp>
      <p:sp>
        <p:nvSpPr>
          <p:cNvPr id="9" name="Slide Number Placeholder 8"/>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236995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987016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Kirk Arndt, Mar. 2015</a:t>
            </a:r>
            <a:endParaRPr lang="en-US" dirty="0"/>
          </a:p>
        </p:txBody>
      </p:sp>
      <p:sp>
        <p:nvSpPr>
          <p:cNvPr id="3" name="Footer Placeholder 2"/>
          <p:cNvSpPr>
            <a:spLocks noGrp="1"/>
          </p:cNvSpPr>
          <p:nvPr>
            <p:ph type="ftr" sz="quarter" idx="11"/>
          </p:nvPr>
        </p:nvSpPr>
        <p:spPr/>
        <p:txBody>
          <a:bodyPr/>
          <a:lstStyle/>
          <a:p>
            <a:r>
              <a:rPr lang="en-US" dirty="0" smtClean="0"/>
              <a:t>WP3 module assembly</a:t>
            </a:r>
            <a:endParaRPr lang="en-US" dirty="0"/>
          </a:p>
        </p:txBody>
      </p:sp>
      <p:sp>
        <p:nvSpPr>
          <p:cNvPr id="4" name="Slide Number Placeholder 3"/>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317464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
        <p:nvSpPr>
          <p:cNvPr id="8"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2592"/>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2592"/>
            <a:ext cx="5111750" cy="52135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074642"/>
            <a:ext cx="3008313" cy="40515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244104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906209"/>
            <a:ext cx="5486400" cy="38213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2369409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1600636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2592"/>
            <a:ext cx="2057400" cy="5213571"/>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912592"/>
            <a:ext cx="6019800" cy="52135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Tree>
    <p:extLst>
      <p:ext uri="{BB962C8B-B14F-4D97-AF65-F5344CB8AC3E}">
        <p14:creationId xmlns:p14="http://schemas.microsoft.com/office/powerpoint/2010/main" val="347890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30361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721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5" name="Rectangle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FA91DF8-276D-48D1-BAAA-AAFDAD09A28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45133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6" name="Footer Placeholder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31B190D-2461-4E07-B56E-44A7B381B0A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712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8" name="Rectangle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0679B71-7F80-4E54-9F35-784551859E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1642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solidFill>
                  <a:schemeClr val="bg1">
                    <a:lumMod val="75000"/>
                  </a:schemeClr>
                </a:solidFill>
              </a:defRPr>
            </a:lvl1pPr>
          </a:lstStyle>
          <a:p>
            <a:pPr>
              <a:defRPr/>
            </a:pPr>
            <a:r>
              <a:rPr lang="en-US" dirty="0" smtClean="0"/>
              <a:t>Kirk Arndt, Mar. 2015</a:t>
            </a:r>
            <a:endParaRPr lang="en-US" dirty="0"/>
          </a:p>
        </p:txBody>
      </p:sp>
      <p:sp>
        <p:nvSpPr>
          <p:cNvPr id="4" name="Rectangle 5"/>
          <p:cNvSpPr>
            <a:spLocks noGrp="1" noChangeArrowheads="1"/>
          </p:cNvSpPr>
          <p:nvPr>
            <p:ph type="ftr" sz="quarter" idx="11"/>
          </p:nvPr>
        </p:nvSpPr>
        <p:spPr>
          <a:xfrm>
            <a:off x="2971800" y="6245225"/>
            <a:ext cx="3276600" cy="476250"/>
          </a:xfrm>
          <a:prstGeom prst="rect">
            <a:avLst/>
          </a:prstGeom>
          <a:ln/>
        </p:spPr>
        <p:txBody>
          <a:bodyPr/>
          <a:lstStyle>
            <a:lvl1pPr>
              <a:defRPr sz="1200">
                <a:solidFill>
                  <a:schemeClr val="bg1">
                    <a:lumMod val="75000"/>
                  </a:schemeClr>
                </a:solidFill>
              </a:defRPr>
            </a:lvl1pPr>
          </a:lstStyle>
          <a:p>
            <a:pPr>
              <a:defRPr/>
            </a:pPr>
            <a:r>
              <a:rPr lang="en-US" dirty="0" smtClean="0"/>
              <a:t>WP3 module assembly</a:t>
            </a:r>
            <a:endParaRPr lang="en-US" dirty="0"/>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solidFill>
                  <a:schemeClr val="bg1">
                    <a:lumMod val="75000"/>
                  </a:schemeClr>
                </a:solidFill>
              </a:defRPr>
            </a:lvl1pPr>
          </a:lstStyle>
          <a:p>
            <a:pPr>
              <a:defRPr/>
            </a:pPr>
            <a:fld id="{ACD6311A-529B-4CD3-B3B5-3AB82F8A48DD}" type="slidenum">
              <a:rPr lang="en-US" smtClean="0"/>
              <a:pPr>
                <a:defRPr/>
              </a:pPr>
              <a:t>‹#›</a:t>
            </a:fld>
            <a:endParaRPr lang="en-US" dirty="0"/>
          </a:p>
        </p:txBody>
      </p:sp>
    </p:spTree>
    <p:extLst>
      <p:ext uri="{BB962C8B-B14F-4D97-AF65-F5344CB8AC3E}">
        <p14:creationId xmlns:p14="http://schemas.microsoft.com/office/powerpoint/2010/main" val="291282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Kirk Arndt, Mar. 2015</a:t>
            </a:r>
            <a:endParaRPr lang="en-US" dirty="0"/>
          </a:p>
        </p:txBody>
      </p:sp>
      <p:sp>
        <p:nvSpPr>
          <p:cNvPr id="5" name="Footer Placeholder 4"/>
          <p:cNvSpPr>
            <a:spLocks noGrp="1"/>
          </p:cNvSpPr>
          <p:nvPr>
            <p:ph type="ftr" sz="quarter" idx="11"/>
          </p:nvPr>
        </p:nvSpPr>
        <p:spPr/>
        <p:txBody>
          <a:bodyPr/>
          <a:lstStyle/>
          <a:p>
            <a:r>
              <a:rPr lang="en-US" dirty="0" smtClean="0"/>
              <a:t>WP3 module assembly</a:t>
            </a:r>
            <a:endParaRPr lang="en-US" dirty="0"/>
          </a:p>
        </p:txBody>
      </p:sp>
      <p:sp>
        <p:nvSpPr>
          <p:cNvPr id="6" name="Slide Number Placeholder 5"/>
          <p:cNvSpPr>
            <a:spLocks noGrp="1"/>
          </p:cNvSpPr>
          <p:nvPr>
            <p:ph type="sldNum" sz="quarter" idx="12"/>
          </p:nvPr>
        </p:nvSpPr>
        <p:spPr/>
        <p:txBody>
          <a:bodyPr/>
          <a:lstStyle/>
          <a:p>
            <a:fld id="{AB3C1F1C-F708-3F4B-8ECB-6D467F0718B5}" type="slidenum">
              <a:rPr lang="en-US" smtClean="0"/>
              <a:pPr/>
              <a:t>‹#›</a:t>
            </a:fld>
            <a:endParaRPr lang="en-US" dirty="0"/>
          </a:p>
        </p:txBody>
      </p:sp>
      <p:sp>
        <p:nvSpPr>
          <p:cNvPr id="9" name="Title Placeholder 1"/>
          <p:cNvSpPr txBox="1">
            <a:spLocks/>
          </p:cNvSpPr>
          <p:nvPr userDrawn="1"/>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lvl1pPr algn="l" defTabSz="457200" rtl="0" eaLnBrk="1" latinLnBrk="0" hangingPunct="1">
              <a:spcBef>
                <a:spcPct val="0"/>
              </a:spcBef>
              <a:buNone/>
              <a:defRPr sz="3200" kern="1200">
                <a:solidFill>
                  <a:schemeClr val="accent2"/>
                </a:solidFill>
                <a:latin typeface="Arial"/>
                <a:ea typeface="+mj-ea"/>
                <a:cs typeface="Arial"/>
              </a:defRPr>
            </a:lvl1pPr>
          </a:lstStyle>
          <a:p>
            <a:r>
              <a:rPr lang="en-US" dirty="0" smtClean="0"/>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3" name="Rectangle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D177B68-AC6A-4EC9-8969-5E5C0EA91C4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9492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6" name="Footer Placeholder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527A8CD5-644E-4988-A0AB-C874B6BB27C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5223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6" name="Footer Placeholder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A9EC9E8-322F-4DEE-906F-A02DE04F7A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30671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5" name="Rectangle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29E6EDD-CA03-4634-8B59-9E7EF6C0EFD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83087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5" name="Rectangle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D9989F3-DBE0-4FF3-A4E4-2565E505717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87573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5029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r>
              <a:rPr lang="en-US" dirty="0" smtClean="0">
                <a:solidFill>
                  <a:srgbClr val="000000"/>
                </a:solidFill>
              </a:rPr>
              <a:t>Kirk Arndt, Mar. 2015</a:t>
            </a:r>
            <a:endParaRPr lang="en-US" dirty="0">
              <a:solidFill>
                <a:srgbClr val="000000"/>
              </a:solidFill>
            </a:endParaRPr>
          </a:p>
        </p:txBody>
      </p:sp>
      <p:sp>
        <p:nvSpPr>
          <p:cNvPr id="6" name="Footer Placeholder 5"/>
          <p:cNvSpPr>
            <a:spLocks noGrp="1" noChangeArrowheads="1"/>
          </p:cNvSpPr>
          <p:nvPr>
            <p:ph type="ftr" sz="quarter" idx="11"/>
          </p:nvPr>
        </p:nvSpPr>
        <p:spPr>
          <a:xfrm>
            <a:off x="2971800" y="6245225"/>
            <a:ext cx="3276600" cy="476250"/>
          </a:xfrm>
          <a:prstGeom prst="rect">
            <a:avLst/>
          </a:prstGeom>
          <a:ln/>
        </p:spPr>
        <p:txBody>
          <a:bodyPr/>
          <a:lstStyle>
            <a:lvl1pPr>
              <a:defRPr/>
            </a:lvl1pPr>
          </a:lstStyle>
          <a:p>
            <a:pPr>
              <a:defRPr/>
            </a:pPr>
            <a:r>
              <a:rPr lang="en-US" dirty="0" smtClean="0">
                <a:solidFill>
                  <a:srgbClr val="000000"/>
                </a:solidFill>
              </a:rPr>
              <a:t>WP3 module assembly</a:t>
            </a:r>
            <a:endParaRPr lang="en-US" dirty="0">
              <a:solidFill>
                <a:srgbClr val="000000"/>
              </a:solidFill>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5C75172-50C2-492A-AF77-0034396E691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3843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1903" y="1129572"/>
            <a:ext cx="3883004" cy="5226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79985" y="1129572"/>
            <a:ext cx="3911518" cy="5226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
        <p:nvSpPr>
          <p:cNvPr id="8"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dirty="0" smtClean="0"/>
              <a:t>Kirk Arndt, Mar. 2015</a:t>
            </a:r>
            <a:endParaRPr lang="en-US" dirty="0"/>
          </a:p>
        </p:txBody>
      </p:sp>
      <p:sp>
        <p:nvSpPr>
          <p:cNvPr id="8" name="Footer Placeholder 7"/>
          <p:cNvSpPr>
            <a:spLocks noGrp="1"/>
          </p:cNvSpPr>
          <p:nvPr>
            <p:ph type="ftr" sz="quarter" idx="11"/>
          </p:nvPr>
        </p:nvSpPr>
        <p:spPr/>
        <p:txBody>
          <a:bodyPr/>
          <a:lstStyle/>
          <a:p>
            <a:r>
              <a:rPr lang="en-US" dirty="0" smtClean="0"/>
              <a:t>WP3 module assembly</a:t>
            </a:r>
            <a:endParaRPr lang="en-US" dirty="0"/>
          </a:p>
        </p:txBody>
      </p:sp>
      <p:sp>
        <p:nvSpPr>
          <p:cNvPr id="9" name="Slide Number Placeholder 8"/>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Kirk Arndt, Mar. 2015</a:t>
            </a:r>
            <a:endParaRPr lang="en-US" dirty="0"/>
          </a:p>
        </p:txBody>
      </p:sp>
      <p:sp>
        <p:nvSpPr>
          <p:cNvPr id="3" name="Footer Placeholder 2"/>
          <p:cNvSpPr>
            <a:spLocks noGrp="1"/>
          </p:cNvSpPr>
          <p:nvPr>
            <p:ph type="ftr" sz="quarter" idx="11"/>
          </p:nvPr>
        </p:nvSpPr>
        <p:spPr/>
        <p:txBody>
          <a:bodyPr/>
          <a:lstStyle/>
          <a:p>
            <a:r>
              <a:rPr lang="en-US" dirty="0" smtClean="0"/>
              <a:t>WP3 module assembly</a:t>
            </a:r>
            <a:endParaRPr lang="en-US" dirty="0"/>
          </a:p>
        </p:txBody>
      </p:sp>
      <p:sp>
        <p:nvSpPr>
          <p:cNvPr id="4" name="Slide Number Placeholder 3"/>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2592"/>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2592"/>
            <a:ext cx="5111750" cy="52135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074642"/>
            <a:ext cx="3008313" cy="40515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906209"/>
            <a:ext cx="5486400" cy="38213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
        <p:nvSpPr>
          <p:cNvPr id="7" name="Slide Number Placeholder 6"/>
          <p:cNvSpPr>
            <a:spLocks noGrp="1"/>
          </p:cNvSpPr>
          <p:nvPr>
            <p:ph type="sldNum" sz="quarter" idx="12"/>
          </p:nvPr>
        </p:nvSpPr>
        <p:spPr/>
        <p:txBody>
          <a:bodyPr/>
          <a:lstStyle/>
          <a:p>
            <a:fld id="{AB3C1F1C-F708-3F4B-8ECB-6D467F0718B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82462"/>
            <a:ext cx="8229600" cy="522482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92875"/>
            <a:ext cx="1843667" cy="365125"/>
          </a:xfrm>
          <a:prstGeom prst="rect">
            <a:avLst/>
          </a:prstGeom>
        </p:spPr>
        <p:txBody>
          <a:bodyPr vert="horz" wrap="square" lIns="0" tIns="46800" rIns="0" bIns="46800" rtlCol="0" anchor="ctr" anchorCtr="0">
            <a:noAutofit/>
          </a:bodyPr>
          <a:lstStyle>
            <a:lvl1pPr algn="l">
              <a:defRPr sz="1100" b="0">
                <a:solidFill>
                  <a:srgbClr val="A6A6A6"/>
                </a:solidFill>
              </a:defRPr>
            </a:lvl1pPr>
          </a:lstStyle>
          <a:p>
            <a:r>
              <a:rPr lang="en-US" dirty="0" smtClean="0"/>
              <a:t>Kirk Arndt, Mar. 2015</a:t>
            </a:r>
            <a:endParaRPr lang="en-US" dirty="0"/>
          </a:p>
        </p:txBody>
      </p:sp>
      <p:sp>
        <p:nvSpPr>
          <p:cNvPr id="5" name="Footer Placeholder 4"/>
          <p:cNvSpPr>
            <a:spLocks noGrp="1"/>
          </p:cNvSpPr>
          <p:nvPr>
            <p:ph type="ftr" sz="quarter" idx="3"/>
          </p:nvPr>
        </p:nvSpPr>
        <p:spPr>
          <a:xfrm>
            <a:off x="2317566" y="6491014"/>
            <a:ext cx="4508869" cy="366986"/>
          </a:xfrm>
          <a:prstGeom prst="rect">
            <a:avLst/>
          </a:prstGeom>
        </p:spPr>
        <p:txBody>
          <a:bodyPr vert="horz" wrap="square" lIns="0" tIns="0" rIns="0" bIns="0" rtlCol="0" anchor="ctr" anchorCtr="1">
            <a:noAutofit/>
          </a:bodyPr>
          <a:lstStyle>
            <a:lvl1pPr algn="l">
              <a:defRPr sz="1100" b="0">
                <a:solidFill>
                  <a:srgbClr val="A6A6A6"/>
                </a:solidFill>
              </a:defRPr>
            </a:lvl1pPr>
          </a:lstStyle>
          <a:p>
            <a:r>
              <a:rPr lang="en-US" dirty="0" smtClean="0"/>
              <a:t>WP3 module assembly</a:t>
            </a:r>
            <a:endParaRPr lang="en-US" dirty="0"/>
          </a:p>
        </p:txBody>
      </p:sp>
      <p:sp>
        <p:nvSpPr>
          <p:cNvPr id="6" name="Slide Number Placeholder 5"/>
          <p:cNvSpPr>
            <a:spLocks noGrp="1"/>
          </p:cNvSpPr>
          <p:nvPr>
            <p:ph type="sldNum" sz="quarter" idx="4"/>
          </p:nvPr>
        </p:nvSpPr>
        <p:spPr>
          <a:xfrm>
            <a:off x="8547572" y="6492875"/>
            <a:ext cx="596428" cy="365125"/>
          </a:xfrm>
          <a:prstGeom prst="rect">
            <a:avLst/>
          </a:prstGeom>
        </p:spPr>
        <p:txBody>
          <a:bodyPr vert="horz" wrap="square" lIns="0" tIns="46800" rIns="0" bIns="46800" rtlCol="0" anchor="ctr" anchorCtr="0">
            <a:noAutofit/>
          </a:bodyPr>
          <a:lstStyle>
            <a:lvl1pPr algn="ctr">
              <a:defRPr sz="1100" b="0">
                <a:solidFill>
                  <a:srgbClr val="A6A6A6"/>
                </a:solidFill>
              </a:defRPr>
            </a:lvl1pPr>
          </a:lstStyle>
          <a:p>
            <a:fld id="{AB3C1F1C-F708-3F4B-8ECB-6D467F0718B5}" type="slidenum">
              <a:rPr lang="en-US" smtClean="0"/>
              <a:pPr/>
              <a:t>‹#›</a:t>
            </a:fld>
            <a:endParaRPr lang="en-US" dirty="0"/>
          </a:p>
        </p:txBody>
      </p:sp>
      <p:cxnSp>
        <p:nvCxnSpPr>
          <p:cNvPr id="8" name="Straight Connector 7"/>
          <p:cNvCxnSpPr/>
          <p:nvPr/>
        </p:nvCxnSpPr>
        <p:spPr>
          <a:xfrm>
            <a:off x="0" y="6486652"/>
            <a:ext cx="9144000"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8" r:id="rId12"/>
  </p:sldLayoutIdLst>
  <p:timing>
    <p:tnLst>
      <p:par>
        <p:cTn id="1" dur="indefinite" restart="never" nodeType="tmRoot"/>
      </p:par>
    </p:tnLst>
  </p:timing>
  <p:hf hdr="0"/>
  <p:txStyles>
    <p:titleStyle>
      <a:lvl1pPr algn="l" defTabSz="457200" rtl="0" eaLnBrk="1" latinLnBrk="0" hangingPunct="1">
        <a:spcBef>
          <a:spcPct val="0"/>
        </a:spcBef>
        <a:buNone/>
        <a:defRPr sz="3200" kern="1200">
          <a:solidFill>
            <a:schemeClr val="accent2"/>
          </a:solidFill>
          <a:latin typeface="Arial"/>
          <a:ea typeface="+mj-ea"/>
          <a:cs typeface="Arial"/>
        </a:defRPr>
      </a:lvl1pPr>
    </p:titleStyle>
    <p:bodyStyle>
      <a:lvl1pPr marL="269875" indent="-269875" algn="l" defTabSz="457200" rtl="0" eaLnBrk="1" latinLnBrk="0" hangingPunct="1">
        <a:spcBef>
          <a:spcPts val="2400"/>
        </a:spcBef>
        <a:buClr>
          <a:schemeClr val="accent2"/>
        </a:buClr>
        <a:buSzPct val="100000"/>
        <a:buFont typeface="Wingdings" charset="2"/>
        <a:buChar char="§"/>
        <a:defRPr sz="2800" b="0" kern="1200">
          <a:solidFill>
            <a:schemeClr val="tx2">
              <a:lumMod val="50000"/>
            </a:schemeClr>
          </a:solidFill>
          <a:latin typeface="Arial"/>
          <a:ea typeface="+mn-ea"/>
          <a:cs typeface="Arial"/>
        </a:defRPr>
      </a:lvl1pPr>
      <a:lvl2pPr marL="685800" indent="-228600" algn="l" defTabSz="457200" rtl="0" eaLnBrk="1" latinLnBrk="0" hangingPunct="1">
        <a:spcBef>
          <a:spcPct val="20000"/>
        </a:spcBef>
        <a:buFont typeface="Wingdings" charset="2"/>
        <a:buChar char="§"/>
        <a:defRPr sz="2000" kern="1200">
          <a:solidFill>
            <a:schemeClr val="tx2"/>
          </a:solidFill>
          <a:latin typeface="Arial"/>
          <a:ea typeface="+mn-ea"/>
          <a:cs typeface="Arial"/>
        </a:defRPr>
      </a:lvl2pPr>
      <a:lvl3pPr marL="1143000" indent="-228600" algn="l" defTabSz="457200" rtl="0" eaLnBrk="1" latinLnBrk="0" hangingPunct="1">
        <a:spcBef>
          <a:spcPct val="20000"/>
        </a:spcBef>
        <a:buFont typeface="Courier New"/>
        <a:buChar char="o"/>
        <a:defRPr sz="1800" kern="1200">
          <a:solidFill>
            <a:schemeClr val="tx2"/>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2"/>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4437" y="110440"/>
            <a:ext cx="6114846" cy="699810"/>
          </a:xfrm>
          <a:prstGeom prst="rect">
            <a:avLst/>
          </a:prstGeom>
          <a:gradFill flip="none" rotWithShape="1">
            <a:gsLst>
              <a:gs pos="100000">
                <a:srgbClr val="FFFFFF"/>
              </a:gs>
              <a:gs pos="0">
                <a:srgbClr val="00EEFF"/>
              </a:gs>
            </a:gsLst>
            <a:lin ang="0" scaled="1"/>
            <a:tileRect/>
          </a:gra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82462"/>
            <a:ext cx="8229600" cy="522482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92875"/>
            <a:ext cx="1843667" cy="365125"/>
          </a:xfrm>
          <a:prstGeom prst="rect">
            <a:avLst/>
          </a:prstGeom>
        </p:spPr>
        <p:txBody>
          <a:bodyPr vert="horz" wrap="square" lIns="0" tIns="46800" rIns="0" bIns="46800" rtlCol="0" anchor="ctr" anchorCtr="0">
            <a:noAutofit/>
          </a:bodyPr>
          <a:lstStyle>
            <a:lvl1pPr algn="l">
              <a:defRPr sz="1100" b="0">
                <a:solidFill>
                  <a:srgbClr val="A6A6A6"/>
                </a:solidFill>
              </a:defRPr>
            </a:lvl1pPr>
          </a:lstStyle>
          <a:p>
            <a:r>
              <a:rPr lang="en-US" dirty="0" smtClean="0"/>
              <a:t>Kirk Arndt, Mar. 2015</a:t>
            </a:r>
            <a:endParaRPr lang="en-US" dirty="0"/>
          </a:p>
        </p:txBody>
      </p:sp>
      <p:sp>
        <p:nvSpPr>
          <p:cNvPr id="5" name="Footer Placeholder 4"/>
          <p:cNvSpPr>
            <a:spLocks noGrp="1"/>
          </p:cNvSpPr>
          <p:nvPr>
            <p:ph type="ftr" sz="quarter" idx="3"/>
          </p:nvPr>
        </p:nvSpPr>
        <p:spPr>
          <a:xfrm>
            <a:off x="2317566" y="6491014"/>
            <a:ext cx="4508869" cy="366986"/>
          </a:xfrm>
          <a:prstGeom prst="rect">
            <a:avLst/>
          </a:prstGeom>
        </p:spPr>
        <p:txBody>
          <a:bodyPr vert="horz" wrap="square" lIns="0" tIns="0" rIns="0" bIns="0" rtlCol="0" anchor="ctr" anchorCtr="1">
            <a:noAutofit/>
          </a:bodyPr>
          <a:lstStyle>
            <a:lvl1pPr algn="l">
              <a:defRPr sz="1100" b="0">
                <a:solidFill>
                  <a:srgbClr val="A6A6A6"/>
                </a:solidFill>
              </a:defRPr>
            </a:lvl1pPr>
          </a:lstStyle>
          <a:p>
            <a:r>
              <a:rPr lang="en-US" dirty="0" smtClean="0"/>
              <a:t>WP3 module assembly</a:t>
            </a:r>
            <a:endParaRPr lang="en-US" dirty="0"/>
          </a:p>
        </p:txBody>
      </p:sp>
      <p:sp>
        <p:nvSpPr>
          <p:cNvPr id="6" name="Slide Number Placeholder 5"/>
          <p:cNvSpPr>
            <a:spLocks noGrp="1"/>
          </p:cNvSpPr>
          <p:nvPr>
            <p:ph type="sldNum" sz="quarter" idx="4"/>
          </p:nvPr>
        </p:nvSpPr>
        <p:spPr>
          <a:xfrm>
            <a:off x="8547572" y="6492875"/>
            <a:ext cx="596428" cy="365125"/>
          </a:xfrm>
          <a:prstGeom prst="rect">
            <a:avLst/>
          </a:prstGeom>
        </p:spPr>
        <p:txBody>
          <a:bodyPr vert="horz" wrap="square" lIns="0" tIns="46800" rIns="0" bIns="46800" rtlCol="0" anchor="ctr" anchorCtr="0">
            <a:noAutofit/>
          </a:bodyPr>
          <a:lstStyle>
            <a:lvl1pPr algn="ctr">
              <a:defRPr sz="1100" b="0">
                <a:solidFill>
                  <a:srgbClr val="A6A6A6"/>
                </a:solidFill>
              </a:defRPr>
            </a:lvl1pPr>
          </a:lstStyle>
          <a:p>
            <a:fld id="{AB3C1F1C-F708-3F4B-8ECB-6D467F0718B5}" type="slidenum">
              <a:rPr lang="en-US" smtClean="0"/>
              <a:pPr/>
              <a:t>‹#›</a:t>
            </a:fld>
            <a:endParaRPr lang="en-US" dirty="0"/>
          </a:p>
        </p:txBody>
      </p:sp>
      <p:cxnSp>
        <p:nvCxnSpPr>
          <p:cNvPr id="8" name="Straight Connector 7"/>
          <p:cNvCxnSpPr/>
          <p:nvPr/>
        </p:nvCxnSpPr>
        <p:spPr>
          <a:xfrm>
            <a:off x="0" y="6486652"/>
            <a:ext cx="9144000"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12862" y="68451"/>
            <a:ext cx="799081" cy="767328"/>
          </a:xfrm>
          <a:prstGeom prst="rect">
            <a:avLst/>
          </a:prstGeom>
        </p:spPr>
        <p:txBody>
          <a:bodyPr wrap="square" lIns="0" tIns="0" rIns="0" bIns="0" anchor="ctr" anchorCtr="0">
            <a:noAutofit/>
          </a:bodyPr>
          <a:lstStyle/>
          <a:p>
            <a:pPr algn="r"/>
            <a:r>
              <a:rPr lang="en-US" sz="1100" b="1" dirty="0" smtClean="0">
                <a:solidFill>
                  <a:prstClr val="white">
                    <a:lumMod val="65000"/>
                  </a:prstClr>
                </a:solidFill>
              </a:rPr>
              <a:t>LHC CMS</a:t>
            </a:r>
          </a:p>
          <a:p>
            <a:pPr algn="r"/>
            <a:r>
              <a:rPr lang="en-US" sz="1100" b="1" dirty="0" smtClean="0">
                <a:solidFill>
                  <a:prstClr val="white">
                    <a:lumMod val="65000"/>
                  </a:prstClr>
                </a:solidFill>
              </a:rPr>
              <a:t>Detector</a:t>
            </a:r>
          </a:p>
          <a:p>
            <a:pPr algn="r"/>
            <a:r>
              <a:rPr lang="en-US" sz="1100" b="1" dirty="0" smtClean="0">
                <a:solidFill>
                  <a:prstClr val="white">
                    <a:lumMod val="65000"/>
                  </a:prstClr>
                </a:solidFill>
              </a:rPr>
              <a:t>Upgrade</a:t>
            </a:r>
          </a:p>
          <a:p>
            <a:pPr algn="r"/>
            <a:r>
              <a:rPr lang="en-US" sz="1100" b="1" dirty="0" smtClean="0">
                <a:solidFill>
                  <a:prstClr val="white">
                    <a:lumMod val="65000"/>
                  </a:prstClr>
                </a:solidFill>
              </a:rPr>
              <a:t>Project</a:t>
            </a:r>
            <a:endParaRPr lang="en-US" sz="1100" b="1" dirty="0">
              <a:solidFill>
                <a:prstClr val="white">
                  <a:lumMod val="65000"/>
                </a:prstClr>
              </a:solidFill>
            </a:endParaRPr>
          </a:p>
        </p:txBody>
      </p:sp>
      <p:pic>
        <p:nvPicPr>
          <p:cNvPr id="10" name="Picture 9" descr="uscms_logo.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2855" y="110440"/>
            <a:ext cx="1000024" cy="699810"/>
          </a:xfrm>
          <a:prstGeom prst="rect">
            <a:avLst/>
          </a:prstGeom>
        </p:spPr>
      </p:pic>
    </p:spTree>
    <p:extLst>
      <p:ext uri="{BB962C8B-B14F-4D97-AF65-F5344CB8AC3E}">
        <p14:creationId xmlns:p14="http://schemas.microsoft.com/office/powerpoint/2010/main" val="142923358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par>
    </p:tnLst>
  </p:timing>
  <p:hf hdr="0"/>
  <p:txStyles>
    <p:titleStyle>
      <a:lvl1pPr algn="l" defTabSz="457200" rtl="0" eaLnBrk="1" latinLnBrk="0" hangingPunct="1">
        <a:spcBef>
          <a:spcPct val="0"/>
        </a:spcBef>
        <a:buNone/>
        <a:defRPr sz="3200" kern="1200">
          <a:solidFill>
            <a:schemeClr val="accent2"/>
          </a:solidFill>
          <a:latin typeface="Arial"/>
          <a:ea typeface="+mj-ea"/>
          <a:cs typeface="Arial"/>
        </a:defRPr>
      </a:lvl1pPr>
    </p:titleStyle>
    <p:bodyStyle>
      <a:lvl1pPr marL="269875" indent="-269875" algn="l" defTabSz="457200" rtl="0" eaLnBrk="1" latinLnBrk="0" hangingPunct="1">
        <a:spcBef>
          <a:spcPts val="2400"/>
        </a:spcBef>
        <a:buClr>
          <a:schemeClr val="accent2"/>
        </a:buClr>
        <a:buSzPct val="100000"/>
        <a:buFont typeface="Wingdings" charset="2"/>
        <a:buChar char="§"/>
        <a:defRPr sz="2800" b="0" kern="1200">
          <a:solidFill>
            <a:schemeClr val="tx2">
              <a:lumMod val="50000"/>
            </a:schemeClr>
          </a:solidFill>
          <a:latin typeface="Arial"/>
          <a:ea typeface="+mn-ea"/>
          <a:cs typeface="Arial"/>
        </a:defRPr>
      </a:lvl1pPr>
      <a:lvl2pPr marL="685800" indent="-228600" algn="l" defTabSz="457200" rtl="0" eaLnBrk="1" latinLnBrk="0" hangingPunct="1">
        <a:spcBef>
          <a:spcPct val="20000"/>
        </a:spcBef>
        <a:buFont typeface="Wingdings" charset="2"/>
        <a:buChar char="§"/>
        <a:defRPr sz="2000" kern="1200">
          <a:solidFill>
            <a:schemeClr val="tx2"/>
          </a:solidFill>
          <a:latin typeface="Arial"/>
          <a:ea typeface="+mn-ea"/>
          <a:cs typeface="Arial"/>
        </a:defRPr>
      </a:lvl2pPr>
      <a:lvl3pPr marL="1143000" indent="-228600" algn="l" defTabSz="457200" rtl="0" eaLnBrk="1" latinLnBrk="0" hangingPunct="1">
        <a:spcBef>
          <a:spcPct val="20000"/>
        </a:spcBef>
        <a:buFont typeface="Courier New"/>
        <a:buChar char="o"/>
        <a:defRPr sz="1800" kern="1200">
          <a:solidFill>
            <a:schemeClr val="tx2"/>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2"/>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95400" y="152400"/>
            <a:ext cx="5029200" cy="696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057300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97" r:id="rId13"/>
  </p:sldLayoutIdLst>
  <p:hf hdr="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27.png"/><Relationship Id="rId4" Type="http://schemas.openxmlformats.org/officeDocument/2006/relationships/hyperlink" Target="http://www.youtube.com/watch?v=X_o66K6k1bk&amp;list=UUA1oM9kegjAGVL1ceXviYEg&amp;index=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1.wdp"/><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8.gif"/></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dx.doi.org/10.1016/j.nima.2011.02.106"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82.emf"/><Relationship Id="rId4" Type="http://schemas.openxmlformats.org/officeDocument/2006/relationships/image" Target="../media/image81.emf"/></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84.jpe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ojeVwQxOrGo&amp;feature=youtu.be" TargetMode="External"/><Relationship Id="rId7" Type="http://schemas.openxmlformats.org/officeDocument/2006/relationships/image" Target="../media/image13.jpeg"/><Relationship Id="rId2" Type="http://schemas.openxmlformats.org/officeDocument/2006/relationships/hyperlink" Target="https://www.youtube.com/watch?v=X_o66K6k1bk&amp;index=4&amp;list=PLA15CB279F6A0E05A" TargetMode="Externa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gradFill>
            <a:gsLst>
              <a:gs pos="0">
                <a:srgbClr val="00EEFF"/>
              </a:gs>
              <a:gs pos="100000">
                <a:schemeClr val="bg1"/>
              </a:gs>
              <a:gs pos="100000">
                <a:schemeClr val="bg1"/>
              </a:gs>
            </a:gsLst>
            <a:lin ang="0" scaled="0"/>
          </a:gradFill>
        </p:spPr>
        <p:txBody>
          <a:bodyPr lIns="72000" tIns="36000" rIns="72000" bIns="36000">
            <a:normAutofit/>
          </a:bodyPr>
          <a:lstStyle/>
          <a:p>
            <a:r>
              <a:rPr lang="en-US" b="1" dirty="0" smtClean="0"/>
              <a:t>Module Assembly using a Gantry </a:t>
            </a:r>
            <a:r>
              <a:rPr lang="en-US" b="1" dirty="0"/>
              <a:t>P</a:t>
            </a:r>
            <a:r>
              <a:rPr lang="en-US" b="1" dirty="0" smtClean="0"/>
              <a:t>ositioning </a:t>
            </a:r>
            <a:r>
              <a:rPr lang="en-US" b="1" dirty="0"/>
              <a:t>S</a:t>
            </a:r>
            <a:r>
              <a:rPr lang="en-US" b="1" dirty="0" smtClean="0"/>
              <a:t>ystem</a:t>
            </a:r>
            <a:endParaRPr lang="en-US" b="1" dirty="0"/>
          </a:p>
        </p:txBody>
      </p:sp>
      <p:sp>
        <p:nvSpPr>
          <p:cNvPr id="4" name="Subtitle 6"/>
          <p:cNvSpPr txBox="1">
            <a:spLocks/>
          </p:cNvSpPr>
          <p:nvPr/>
        </p:nvSpPr>
        <p:spPr bwMode="auto">
          <a:xfrm>
            <a:off x="897376" y="3795036"/>
            <a:ext cx="7349248" cy="134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defTabSz="914400"/>
            <a:r>
              <a:rPr lang="en-US" sz="2800" kern="0" dirty="0" smtClean="0"/>
              <a:t>Kirk Arndt, University of Oxford</a:t>
            </a:r>
            <a:endParaRPr lang="en-US" sz="2000" i="1" kern="0" dirty="0" smtClean="0">
              <a:solidFill>
                <a:srgbClr val="4D4D4D"/>
              </a:solidFill>
            </a:endParaRPr>
          </a:p>
          <a:p>
            <a:pPr defTabSz="914400">
              <a:spcBef>
                <a:spcPts val="0"/>
              </a:spcBef>
            </a:pPr>
            <a:endParaRPr lang="fr-FR" sz="2000" i="1" kern="0" dirty="0" smtClean="0">
              <a:solidFill>
                <a:srgbClr val="4D4D4D"/>
              </a:solidFill>
            </a:endParaRPr>
          </a:p>
          <a:p>
            <a:pPr defTabSz="914400">
              <a:spcBef>
                <a:spcPts val="0"/>
              </a:spcBef>
            </a:pPr>
            <a:r>
              <a:rPr lang="fr-FR" sz="2000" i="1" kern="0" dirty="0" smtClean="0">
                <a:solidFill>
                  <a:srgbClr val="4D4D4D"/>
                </a:solidFill>
              </a:rPr>
              <a:t>for the </a:t>
            </a:r>
          </a:p>
          <a:p>
            <a:pPr defTabSz="914400">
              <a:spcBef>
                <a:spcPts val="0"/>
              </a:spcBef>
            </a:pPr>
            <a:r>
              <a:rPr lang="fr-FR" sz="2000" i="1" kern="0" dirty="0" smtClean="0">
                <a:solidFill>
                  <a:srgbClr val="4D4D4D"/>
                </a:solidFill>
              </a:rPr>
              <a:t>Oxford </a:t>
            </a:r>
            <a:r>
              <a:rPr lang="fr-FR" sz="2000" i="1" kern="0" dirty="0" err="1">
                <a:solidFill>
                  <a:srgbClr val="4D4D4D"/>
                </a:solidFill>
              </a:rPr>
              <a:t>Particle</a:t>
            </a:r>
            <a:r>
              <a:rPr lang="fr-FR" sz="2000" i="1" kern="0" dirty="0">
                <a:solidFill>
                  <a:srgbClr val="4D4D4D"/>
                </a:solidFill>
              </a:rPr>
              <a:t> </a:t>
            </a:r>
            <a:r>
              <a:rPr lang="fr-FR" sz="2000" i="1" kern="0" dirty="0" err="1">
                <a:solidFill>
                  <a:srgbClr val="4D4D4D"/>
                </a:solidFill>
              </a:rPr>
              <a:t>Physics</a:t>
            </a:r>
            <a:r>
              <a:rPr lang="fr-FR" sz="2000" i="1" kern="0" dirty="0">
                <a:solidFill>
                  <a:srgbClr val="4D4D4D"/>
                </a:solidFill>
              </a:rPr>
              <a:t> Microstructure </a:t>
            </a:r>
            <a:r>
              <a:rPr lang="fr-FR" sz="2000" i="1" kern="0" dirty="0" smtClean="0">
                <a:solidFill>
                  <a:srgbClr val="4D4D4D"/>
                </a:solidFill>
              </a:rPr>
              <a:t>Detector (OPMD) </a:t>
            </a:r>
            <a:r>
              <a:rPr lang="en-US" sz="2000" i="1" kern="0" dirty="0" smtClean="0">
                <a:solidFill>
                  <a:srgbClr val="4D4D4D"/>
                </a:solidFill>
              </a:rPr>
              <a:t>group</a:t>
            </a:r>
          </a:p>
          <a:p>
            <a:pPr defTabSz="914400">
              <a:spcBef>
                <a:spcPts val="0"/>
              </a:spcBef>
            </a:pPr>
            <a:r>
              <a:rPr lang="en-US" sz="1600" i="1" kern="0" dirty="0" smtClean="0"/>
              <a:t>D. </a:t>
            </a:r>
            <a:r>
              <a:rPr lang="en-US" sz="1600" i="1" kern="0" dirty="0" err="1" smtClean="0"/>
              <a:t>Bortoletto</a:t>
            </a:r>
            <a:r>
              <a:rPr lang="en-US" sz="1600" i="1" kern="0" dirty="0" smtClean="0"/>
              <a:t>, I. Shipsey, R. Plackett</a:t>
            </a:r>
          </a:p>
          <a:p>
            <a:pPr defTabSz="914400"/>
            <a:endParaRPr lang="en-US" sz="2000" kern="0" dirty="0" smtClean="0"/>
          </a:p>
        </p:txBody>
      </p:sp>
    </p:spTree>
    <p:extLst>
      <p:ext uri="{BB962C8B-B14F-4D97-AF65-F5344CB8AC3E}">
        <p14:creationId xmlns:p14="http://schemas.microsoft.com/office/powerpoint/2010/main" val="2196359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vron 10"/>
          <p:cNvSpPr/>
          <p:nvPr/>
        </p:nvSpPr>
        <p:spPr>
          <a:xfrm>
            <a:off x="3309129" y="5915256"/>
            <a:ext cx="15885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Wire-bonding</a:t>
            </a:r>
            <a:endParaRPr lang="en-US" sz="1200" dirty="0">
              <a:solidFill>
                <a:schemeClr val="tx1"/>
              </a:solidFill>
            </a:endParaRPr>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10</a:t>
            </a:fld>
            <a:endParaRPr lang="en-US" dirty="0"/>
          </a:p>
        </p:txBody>
      </p:sp>
      <p:sp>
        <p:nvSpPr>
          <p:cNvPr id="6" name="Title 5"/>
          <p:cNvSpPr>
            <a:spLocks noGrp="1"/>
          </p:cNvSpPr>
          <p:nvPr>
            <p:ph type="title"/>
          </p:nvPr>
        </p:nvSpPr>
        <p:spPr/>
        <p:txBody>
          <a:bodyPr/>
          <a:lstStyle/>
          <a:p>
            <a:r>
              <a:rPr lang="en-US" dirty="0" smtClean="0"/>
              <a:t>Steps to assemble a module</a:t>
            </a:r>
            <a:endParaRPr lang="en-US" dirty="0"/>
          </a:p>
        </p:txBody>
      </p:sp>
      <p:sp>
        <p:nvSpPr>
          <p:cNvPr id="12" name="Chevron 11"/>
          <p:cNvSpPr/>
          <p:nvPr/>
        </p:nvSpPr>
        <p:spPr>
          <a:xfrm>
            <a:off x="1687443" y="5915256"/>
            <a:ext cx="1856532"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a:t>
            </a:r>
            <a:r>
              <a:rPr lang="en-US" sz="1200" dirty="0" smtClean="0">
                <a:solidFill>
                  <a:schemeClr val="tx1"/>
                </a:solidFill>
              </a:rPr>
              <a:t>lue HDI</a:t>
            </a:r>
          </a:p>
          <a:p>
            <a:pPr algn="ctr"/>
            <a:r>
              <a:rPr lang="en-US" sz="1200" dirty="0" smtClean="0">
                <a:solidFill>
                  <a:schemeClr val="tx1"/>
                </a:solidFill>
              </a:rPr>
              <a:t>to bare module</a:t>
            </a:r>
            <a:endParaRPr lang="en-US" sz="1200" dirty="0">
              <a:solidFill>
                <a:schemeClr val="tx1"/>
              </a:solidFill>
            </a:endParaRPr>
          </a:p>
        </p:txBody>
      </p:sp>
      <p:grpSp>
        <p:nvGrpSpPr>
          <p:cNvPr id="16" name="Group 15"/>
          <p:cNvGrpSpPr/>
          <p:nvPr/>
        </p:nvGrpSpPr>
        <p:grpSpPr>
          <a:xfrm>
            <a:off x="162340" y="5915256"/>
            <a:ext cx="1626567" cy="534124"/>
            <a:chOff x="782834" y="1748480"/>
            <a:chExt cx="1626567" cy="1039693"/>
          </a:xfrm>
        </p:grpSpPr>
        <p:sp>
          <p:nvSpPr>
            <p:cNvPr id="8" name="Pentagon 7"/>
            <p:cNvSpPr/>
            <p:nvPr/>
          </p:nvSpPr>
          <p:spPr>
            <a:xfrm>
              <a:off x="782834" y="1748480"/>
              <a:ext cx="1626567" cy="539331"/>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tx1"/>
                  </a:solidFill>
                </a:rPr>
                <a:t>Receive HDI</a:t>
              </a:r>
              <a:endParaRPr lang="en-US" sz="1200" dirty="0">
                <a:solidFill>
                  <a:schemeClr val="tx1"/>
                </a:solidFill>
              </a:endParaRPr>
            </a:p>
          </p:txBody>
        </p:sp>
        <p:sp>
          <p:nvSpPr>
            <p:cNvPr id="9" name="Pentagon 8"/>
            <p:cNvSpPr/>
            <p:nvPr/>
          </p:nvSpPr>
          <p:spPr>
            <a:xfrm>
              <a:off x="782834" y="2287812"/>
              <a:ext cx="1626567" cy="500361"/>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tx1"/>
                  </a:solidFill>
                </a:rPr>
                <a:t>Receive bare module</a:t>
              </a:r>
              <a:endParaRPr lang="en-US" sz="1200" dirty="0">
                <a:solidFill>
                  <a:schemeClr val="tx1"/>
                </a:solidFill>
              </a:endParaRPr>
            </a:p>
          </p:txBody>
        </p:sp>
      </p:grpSp>
      <p:sp>
        <p:nvSpPr>
          <p:cNvPr id="13" name="Chevron 12"/>
          <p:cNvSpPr/>
          <p:nvPr/>
        </p:nvSpPr>
        <p:spPr>
          <a:xfrm>
            <a:off x="4662240" y="5915256"/>
            <a:ext cx="160402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Potting</a:t>
            </a:r>
            <a:endParaRPr lang="en-US" sz="1200" dirty="0">
              <a:solidFill>
                <a:schemeClr val="tx1"/>
              </a:solidFill>
            </a:endParaRPr>
          </a:p>
        </p:txBody>
      </p:sp>
      <p:sp>
        <p:nvSpPr>
          <p:cNvPr id="14" name="Chevron 13"/>
          <p:cNvSpPr/>
          <p:nvPr/>
        </p:nvSpPr>
        <p:spPr>
          <a:xfrm>
            <a:off x="6027862" y="5915256"/>
            <a:ext cx="163508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Testing</a:t>
            </a:r>
            <a:endParaRPr lang="en-US" sz="1200" dirty="0">
              <a:solidFill>
                <a:schemeClr val="tx1"/>
              </a:solidFill>
            </a:endParaRPr>
          </a:p>
        </p:txBody>
      </p:sp>
      <p:sp>
        <p:nvSpPr>
          <p:cNvPr id="15" name="Chevron 14"/>
          <p:cNvSpPr/>
          <p:nvPr/>
        </p:nvSpPr>
        <p:spPr>
          <a:xfrm>
            <a:off x="7428094" y="5915256"/>
            <a:ext cx="15541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Shipping</a:t>
            </a:r>
            <a:endParaRPr lang="en-US" sz="1200" dirty="0">
              <a:solidFill>
                <a:schemeClr val="tx1"/>
              </a:solidFill>
            </a:endParaRPr>
          </a:p>
        </p:txBody>
      </p:sp>
      <p:sp>
        <p:nvSpPr>
          <p:cNvPr id="19" name="Content Placeholder 1"/>
          <p:cNvSpPr>
            <a:spLocks noGrp="1"/>
          </p:cNvSpPr>
          <p:nvPr>
            <p:ph idx="1"/>
          </p:nvPr>
        </p:nvSpPr>
        <p:spPr>
          <a:xfrm>
            <a:off x="4624676" y="2605749"/>
            <a:ext cx="4442726" cy="3047812"/>
          </a:xfrm>
        </p:spPr>
        <p:txBody>
          <a:bodyPr>
            <a:normAutofit/>
          </a:bodyPr>
          <a:lstStyle/>
          <a:p>
            <a:r>
              <a:rPr lang="en-US" dirty="0" smtClean="0"/>
              <a:t>HDI</a:t>
            </a:r>
            <a:endParaRPr lang="en-US" dirty="0"/>
          </a:p>
          <a:p>
            <a:pPr lvl="1"/>
            <a:r>
              <a:rPr lang="en-US" dirty="0" smtClean="0"/>
              <a:t>Fully assembled and tested at Fermilab</a:t>
            </a:r>
          </a:p>
          <a:p>
            <a:pPr lvl="1"/>
            <a:r>
              <a:rPr lang="en-US" dirty="0" smtClean="0"/>
              <a:t>Shipped to UNL and Purdue from Fermilab</a:t>
            </a:r>
          </a:p>
          <a:p>
            <a:pPr lvl="1"/>
            <a:r>
              <a:rPr lang="en-US" dirty="0" smtClean="0"/>
              <a:t>Visual inspection, pull test of wires bonded to test pads</a:t>
            </a:r>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676" y="1009200"/>
            <a:ext cx="3461247" cy="1445579"/>
          </a:xfrm>
          <a:prstGeom prst="rect">
            <a:avLst/>
          </a:prstGeom>
        </p:spPr>
      </p:pic>
      <p:sp>
        <p:nvSpPr>
          <p:cNvPr id="21" name="Content Placeholder 1"/>
          <p:cNvSpPr txBox="1">
            <a:spLocks/>
          </p:cNvSpPr>
          <p:nvPr/>
        </p:nvSpPr>
        <p:spPr>
          <a:xfrm>
            <a:off x="177799" y="2610930"/>
            <a:ext cx="4555903" cy="3047812"/>
          </a:xfrm>
          <a:prstGeom prst="rect">
            <a:avLst/>
          </a:prstGeom>
        </p:spPr>
        <p:txBody>
          <a:bodyPr vert="horz" lIns="91440" tIns="45720" rIns="91440" bIns="45720" rtlCol="0">
            <a:normAutofit/>
          </a:bodyPr>
          <a:lstStyle>
            <a:lvl1pPr marL="269875" indent="-269875" algn="l" defTabSz="457200" rtl="0" eaLnBrk="1" latinLnBrk="0" hangingPunct="1">
              <a:spcBef>
                <a:spcPts val="2400"/>
              </a:spcBef>
              <a:buClr>
                <a:schemeClr val="accent2"/>
              </a:buClr>
              <a:buSzPct val="100000"/>
              <a:buFont typeface="Wingdings" charset="2"/>
              <a:buChar char="§"/>
              <a:defRPr sz="2800" b="0" kern="1200">
                <a:solidFill>
                  <a:schemeClr val="tx2">
                    <a:lumMod val="50000"/>
                  </a:schemeClr>
                </a:solidFill>
                <a:latin typeface="Arial"/>
                <a:ea typeface="+mn-ea"/>
                <a:cs typeface="Arial"/>
              </a:defRPr>
            </a:lvl1pPr>
            <a:lvl2pPr marL="685800" indent="-228600" algn="l" defTabSz="457200" rtl="0" eaLnBrk="1" latinLnBrk="0" hangingPunct="1">
              <a:spcBef>
                <a:spcPct val="20000"/>
              </a:spcBef>
              <a:buFont typeface="Wingdings" charset="2"/>
              <a:buChar char="§"/>
              <a:defRPr sz="2000" kern="1200">
                <a:solidFill>
                  <a:schemeClr val="tx2"/>
                </a:solidFill>
                <a:latin typeface="Arial"/>
                <a:ea typeface="+mn-ea"/>
                <a:cs typeface="Arial"/>
              </a:defRPr>
            </a:lvl2pPr>
            <a:lvl3pPr marL="1143000" indent="-228600" algn="l" defTabSz="457200" rtl="0" eaLnBrk="1" latinLnBrk="0" hangingPunct="1">
              <a:spcBef>
                <a:spcPct val="20000"/>
              </a:spcBef>
              <a:buFont typeface="Courier New"/>
              <a:buChar char="o"/>
              <a:defRPr sz="1800" kern="1200">
                <a:solidFill>
                  <a:schemeClr val="tx2"/>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2"/>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Bare module</a:t>
            </a:r>
          </a:p>
          <a:p>
            <a:pPr lvl="1"/>
            <a:r>
              <a:rPr lang="en-US" dirty="0" smtClean="0"/>
              <a:t>Made of tested sensor and ROC’s</a:t>
            </a:r>
          </a:p>
          <a:p>
            <a:pPr lvl="1"/>
            <a:r>
              <a:rPr lang="en-US" dirty="0" smtClean="0"/>
              <a:t>Shipped to sites from bump-bond vendor (RTI)</a:t>
            </a:r>
          </a:p>
          <a:p>
            <a:pPr lvl="1"/>
            <a:r>
              <a:rPr lang="en-US" dirty="0" smtClean="0"/>
              <a:t>Visual inspection and sensor IV test</a:t>
            </a:r>
          </a:p>
        </p:txBody>
      </p: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61595" y="1059534"/>
            <a:ext cx="3461245" cy="1445579"/>
          </a:xfrm>
          <a:prstGeom prst="rect">
            <a:avLst/>
          </a:prstGeom>
        </p:spPr>
      </p:pic>
      <p:sp>
        <p:nvSpPr>
          <p:cNvPr id="18" name="Rectangle 17"/>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23" name="Picture 2" descr="http://www.hep.wisc.edu/cms/CMS-Color-Label.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674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11</a:t>
            </a:fld>
            <a:endParaRPr lang="en-US" dirty="0"/>
          </a:p>
        </p:txBody>
      </p:sp>
      <p:sp>
        <p:nvSpPr>
          <p:cNvPr id="6" name="Title 5"/>
          <p:cNvSpPr>
            <a:spLocks noGrp="1"/>
          </p:cNvSpPr>
          <p:nvPr>
            <p:ph type="title"/>
          </p:nvPr>
        </p:nvSpPr>
        <p:spPr/>
        <p:txBody>
          <a:bodyPr/>
          <a:lstStyle/>
          <a:p>
            <a:r>
              <a:rPr lang="en-US" dirty="0" smtClean="0"/>
              <a:t>Steps to assemble a module</a:t>
            </a:r>
            <a:endParaRPr lang="en-US" dirty="0"/>
          </a:p>
        </p:txBody>
      </p:sp>
      <p:sp>
        <p:nvSpPr>
          <p:cNvPr id="18" name="Content Placeholder 1"/>
          <p:cNvSpPr>
            <a:spLocks noGrp="1"/>
          </p:cNvSpPr>
          <p:nvPr>
            <p:ph idx="1"/>
          </p:nvPr>
        </p:nvSpPr>
        <p:spPr>
          <a:xfrm>
            <a:off x="3942825" y="1217573"/>
            <a:ext cx="4743973" cy="4386273"/>
          </a:xfrm>
        </p:spPr>
        <p:txBody>
          <a:bodyPr>
            <a:normAutofit fontScale="92500" lnSpcReduction="10000"/>
          </a:bodyPr>
          <a:lstStyle/>
          <a:p>
            <a:r>
              <a:rPr lang="en-US" dirty="0"/>
              <a:t>S</a:t>
            </a:r>
            <a:r>
              <a:rPr lang="en-US" dirty="0" smtClean="0"/>
              <a:t>emi-automated process</a:t>
            </a:r>
          </a:p>
          <a:p>
            <a:pPr lvl="1"/>
            <a:r>
              <a:rPr lang="en-US" dirty="0" smtClean="0"/>
              <a:t>Robotic gantry positioning system</a:t>
            </a:r>
            <a:endParaRPr lang="en-US" dirty="0"/>
          </a:p>
          <a:p>
            <a:pPr lvl="1"/>
            <a:r>
              <a:rPr lang="en-US" dirty="0" smtClean="0"/>
              <a:t>Applies epoxy to bare module sensor and places HDI</a:t>
            </a:r>
          </a:p>
          <a:p>
            <a:pPr lvl="1"/>
            <a:r>
              <a:rPr lang="en-US" dirty="0" smtClean="0"/>
              <a:t>Alignment deviation &lt;25 µm</a:t>
            </a:r>
          </a:p>
          <a:p>
            <a:pPr lvl="1"/>
            <a:r>
              <a:rPr lang="en-US" dirty="0" smtClean="0"/>
              <a:t>Epoxy cures at RT in several hours</a:t>
            </a:r>
          </a:p>
          <a:p>
            <a:r>
              <a:rPr lang="en-US" dirty="0" smtClean="0"/>
              <a:t>Time schedule</a:t>
            </a:r>
          </a:p>
          <a:p>
            <a:pPr lvl="1"/>
            <a:r>
              <a:rPr lang="en-US" dirty="0" smtClean="0"/>
              <a:t>3 fixtures in gantry, expandable to 6</a:t>
            </a:r>
          </a:p>
          <a:p>
            <a:pPr lvl="1"/>
            <a:r>
              <a:rPr lang="en-US" dirty="0" smtClean="0"/>
              <a:t>Works sequentially, fixtures stay in place</a:t>
            </a:r>
          </a:p>
          <a:p>
            <a:pPr lvl="1"/>
            <a:r>
              <a:rPr lang="en-US" dirty="0" smtClean="0"/>
              <a:t>Labor: 2-3 </a:t>
            </a:r>
            <a:r>
              <a:rPr lang="en-US" dirty="0"/>
              <a:t>hours </a:t>
            </a:r>
            <a:r>
              <a:rPr lang="en-US" dirty="0" smtClean="0"/>
              <a:t>per batch, including prep and clean-up</a:t>
            </a:r>
          </a:p>
        </p:txBody>
      </p:sp>
      <p:sp>
        <p:nvSpPr>
          <p:cNvPr id="19" name="Chevron 18"/>
          <p:cNvSpPr/>
          <p:nvPr/>
        </p:nvSpPr>
        <p:spPr>
          <a:xfrm>
            <a:off x="3309129" y="5915256"/>
            <a:ext cx="15885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Wire-bonding</a:t>
            </a:r>
            <a:endParaRPr lang="en-US" sz="1200" dirty="0">
              <a:solidFill>
                <a:schemeClr val="tx1"/>
              </a:solidFill>
            </a:endParaRPr>
          </a:p>
        </p:txBody>
      </p:sp>
      <p:sp>
        <p:nvSpPr>
          <p:cNvPr id="20" name="Chevron 19"/>
          <p:cNvSpPr/>
          <p:nvPr/>
        </p:nvSpPr>
        <p:spPr>
          <a:xfrm>
            <a:off x="1687443" y="5915256"/>
            <a:ext cx="1856532" cy="53412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tx1"/>
                </a:solidFill>
              </a:rPr>
              <a:t>G</a:t>
            </a:r>
            <a:r>
              <a:rPr lang="en-US" sz="1200" dirty="0" smtClean="0">
                <a:solidFill>
                  <a:schemeClr val="tx1"/>
                </a:solidFill>
              </a:rPr>
              <a:t>lue HDI</a:t>
            </a:r>
          </a:p>
          <a:p>
            <a:pPr algn="ctr"/>
            <a:r>
              <a:rPr lang="en-US" sz="1200" dirty="0" smtClean="0">
                <a:solidFill>
                  <a:schemeClr val="tx1"/>
                </a:solidFill>
              </a:rPr>
              <a:t>to bare module</a:t>
            </a:r>
            <a:endParaRPr lang="en-US" sz="1200" dirty="0">
              <a:solidFill>
                <a:schemeClr val="tx1"/>
              </a:solidFill>
            </a:endParaRPr>
          </a:p>
        </p:txBody>
      </p:sp>
      <p:grpSp>
        <p:nvGrpSpPr>
          <p:cNvPr id="21" name="Group 20"/>
          <p:cNvGrpSpPr/>
          <p:nvPr/>
        </p:nvGrpSpPr>
        <p:grpSpPr>
          <a:xfrm>
            <a:off x="162340" y="5915256"/>
            <a:ext cx="1626567" cy="534124"/>
            <a:chOff x="782834" y="1748480"/>
            <a:chExt cx="1626567" cy="1039693"/>
          </a:xfrm>
        </p:grpSpPr>
        <p:sp>
          <p:nvSpPr>
            <p:cNvPr id="22" name="Pentagon 21"/>
            <p:cNvSpPr/>
            <p:nvPr/>
          </p:nvSpPr>
          <p:spPr>
            <a:xfrm>
              <a:off x="782834" y="1748480"/>
              <a:ext cx="1626567" cy="539331"/>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Receive HDI</a:t>
              </a:r>
              <a:endParaRPr lang="en-US" sz="1200" dirty="0">
                <a:solidFill>
                  <a:schemeClr val="tx1"/>
                </a:solidFill>
              </a:endParaRPr>
            </a:p>
          </p:txBody>
        </p:sp>
        <p:sp>
          <p:nvSpPr>
            <p:cNvPr id="23" name="Pentagon 22"/>
            <p:cNvSpPr/>
            <p:nvPr/>
          </p:nvSpPr>
          <p:spPr>
            <a:xfrm>
              <a:off x="782834" y="2287812"/>
              <a:ext cx="1626567" cy="500361"/>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Receive bare module</a:t>
              </a:r>
              <a:endParaRPr lang="en-US" sz="1200" dirty="0">
                <a:solidFill>
                  <a:schemeClr val="tx1"/>
                </a:solidFill>
              </a:endParaRPr>
            </a:p>
          </p:txBody>
        </p:sp>
      </p:grpSp>
      <p:sp>
        <p:nvSpPr>
          <p:cNvPr id="24" name="Chevron 23"/>
          <p:cNvSpPr/>
          <p:nvPr/>
        </p:nvSpPr>
        <p:spPr>
          <a:xfrm>
            <a:off x="4662240" y="5915256"/>
            <a:ext cx="160402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Potting</a:t>
            </a:r>
            <a:endParaRPr lang="en-US" sz="1200" dirty="0">
              <a:solidFill>
                <a:schemeClr val="tx1"/>
              </a:solidFill>
            </a:endParaRPr>
          </a:p>
        </p:txBody>
      </p:sp>
      <p:sp>
        <p:nvSpPr>
          <p:cNvPr id="25" name="Chevron 24"/>
          <p:cNvSpPr/>
          <p:nvPr/>
        </p:nvSpPr>
        <p:spPr>
          <a:xfrm>
            <a:off x="6027862" y="5915256"/>
            <a:ext cx="163508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Testing</a:t>
            </a:r>
            <a:endParaRPr lang="en-US" sz="1200" dirty="0">
              <a:solidFill>
                <a:schemeClr val="tx1"/>
              </a:solidFill>
            </a:endParaRPr>
          </a:p>
        </p:txBody>
      </p:sp>
      <p:sp>
        <p:nvSpPr>
          <p:cNvPr id="26" name="Chevron 25"/>
          <p:cNvSpPr/>
          <p:nvPr/>
        </p:nvSpPr>
        <p:spPr>
          <a:xfrm>
            <a:off x="7428094" y="5915256"/>
            <a:ext cx="15541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Shipping</a:t>
            </a:r>
            <a:endParaRPr lang="en-US" sz="1200" dirty="0">
              <a:solidFill>
                <a:schemeClr val="tx1"/>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876" y="883365"/>
            <a:ext cx="3461247" cy="1445579"/>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16906" y="3770064"/>
            <a:ext cx="2049733" cy="1741503"/>
          </a:xfrm>
          <a:prstGeom prst="rect">
            <a:avLst/>
          </a:prstGeom>
        </p:spPr>
      </p:pic>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8723" y="2352934"/>
            <a:ext cx="2585122" cy="1812358"/>
          </a:xfrm>
          <a:prstGeom prst="rect">
            <a:avLst/>
          </a:prstGeom>
        </p:spPr>
      </p:pic>
      <p:pic>
        <p:nvPicPr>
          <p:cNvPr id="1026" name="Picture 2" descr="D:\Users\arndt\Dropbox\Module Assembly Station\Purdue gantry system\Gantry Photos\HDI pickup 2.jpe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789" y="4165292"/>
            <a:ext cx="2052505" cy="153937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29" name="Picture 2" descr="http://www.hep.wisc.edu/cms/CMS-Color-Label.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339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t>Semi-automated module assembly station</a:t>
            </a:r>
          </a:p>
        </p:txBody>
      </p:sp>
      <p:sp>
        <p:nvSpPr>
          <p:cNvPr id="2" name="Slide Number Placeholder 1"/>
          <p:cNvSpPr>
            <a:spLocks noGrp="1"/>
          </p:cNvSpPr>
          <p:nvPr>
            <p:ph type="sldNum" sz="quarter" idx="12"/>
          </p:nvPr>
        </p:nvSpPr>
        <p:spPr/>
        <p:txBody>
          <a:bodyPr/>
          <a:lstStyle/>
          <a:p>
            <a:fld id="{432CECDE-888C-4028-8FBA-70223BB4AC78}" type="slidenum">
              <a:rPr lang="en-US" smtClean="0"/>
              <a:t>12</a:t>
            </a:fld>
            <a:endParaRPr lang="en-US" dirty="0"/>
          </a:p>
        </p:txBody>
      </p:sp>
      <p:sp>
        <p:nvSpPr>
          <p:cNvPr id="3" name="Content Placeholder 2"/>
          <p:cNvSpPr>
            <a:spLocks noGrp="1"/>
          </p:cNvSpPr>
          <p:nvPr>
            <p:ph idx="4294967295"/>
          </p:nvPr>
        </p:nvSpPr>
        <p:spPr>
          <a:xfrm>
            <a:off x="334335" y="2939112"/>
            <a:ext cx="4516015" cy="3247003"/>
          </a:xfrm>
        </p:spPr>
        <p:txBody>
          <a:bodyPr>
            <a:normAutofit fontScale="62500" lnSpcReduction="20000"/>
          </a:bodyPr>
          <a:lstStyle/>
          <a:p>
            <a:pPr marL="182880" indent="-182880">
              <a:lnSpc>
                <a:spcPct val="120000"/>
              </a:lnSpc>
              <a:spcBef>
                <a:spcPts val="600"/>
              </a:spcBef>
              <a:defRPr/>
            </a:pPr>
            <a:r>
              <a:rPr lang="en-US" sz="3400" dirty="0">
                <a:latin typeface="Arial" pitchFamily="34" charset="0"/>
                <a:cs typeface="Arial" pitchFamily="34" charset="0"/>
              </a:rPr>
              <a:t>R</a:t>
            </a:r>
            <a:r>
              <a:rPr lang="en-US" sz="3400" dirty="0" smtClean="0">
                <a:latin typeface="Arial" pitchFamily="34" charset="0"/>
                <a:cs typeface="Arial" pitchFamily="34" charset="0"/>
              </a:rPr>
              <a:t>obotic ‘pick-and-place’ machine for systematic module assembly, consists of:</a:t>
            </a:r>
          </a:p>
          <a:p>
            <a:pPr marL="468000" lvl="1" indent="-182880">
              <a:lnSpc>
                <a:spcPct val="120000"/>
              </a:lnSpc>
              <a:spcBef>
                <a:spcPts val="600"/>
              </a:spcBef>
              <a:defRPr/>
            </a:pPr>
            <a:r>
              <a:rPr lang="en-US" sz="2600" dirty="0" smtClean="0">
                <a:latin typeface="Arial" pitchFamily="34" charset="0"/>
                <a:cs typeface="Arial" pitchFamily="34" charset="0"/>
              </a:rPr>
              <a:t>Aerotech AGS10750 Gantry positioning system    (750mm x 750mm x 100mm travel) </a:t>
            </a:r>
          </a:p>
          <a:p>
            <a:pPr marL="468000" lvl="1" indent="-182880">
              <a:lnSpc>
                <a:spcPct val="120000"/>
              </a:lnSpc>
              <a:spcBef>
                <a:spcPts val="600"/>
              </a:spcBef>
              <a:defRPr/>
            </a:pPr>
            <a:r>
              <a:rPr lang="en-US" sz="2600" dirty="0" smtClean="0">
                <a:latin typeface="Arial" pitchFamily="34" charset="0"/>
                <a:cs typeface="Arial" pitchFamily="34" charset="0"/>
              </a:rPr>
              <a:t>integrated with vision, pattern recognition, </a:t>
            </a:r>
            <a:r>
              <a:rPr lang="en-US" sz="2600" dirty="0">
                <a:latin typeface="Arial" pitchFamily="34" charset="0"/>
                <a:cs typeface="Arial" pitchFamily="34" charset="0"/>
              </a:rPr>
              <a:t>electro-valves and </a:t>
            </a:r>
            <a:r>
              <a:rPr lang="en-US" sz="2600" dirty="0" smtClean="0">
                <a:latin typeface="Arial" pitchFamily="34" charset="0"/>
                <a:cs typeface="Arial" pitchFamily="34" charset="0"/>
              </a:rPr>
              <a:t>sensors, and custom vacuum + air pressure tools, liquid adhesive dispenser, LabVIEW programs</a:t>
            </a:r>
          </a:p>
          <a:p>
            <a:pPr marL="182880" indent="-182880">
              <a:lnSpc>
                <a:spcPct val="120000"/>
              </a:lnSpc>
              <a:spcBef>
                <a:spcPts val="600"/>
              </a:spcBef>
              <a:defRPr/>
            </a:pPr>
            <a:endParaRPr lang="en-US" sz="3600" dirty="0" smtClean="0">
              <a:cs typeface="Arial" pitchFamily="34" charset="0"/>
            </a:endParaRPr>
          </a:p>
        </p:txBody>
      </p:sp>
      <p:pic>
        <p:nvPicPr>
          <p:cNvPr id="8" name="Picture 2" descr="D:\Users\arndt\Desktop\Imag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30075" y="887320"/>
            <a:ext cx="3197314" cy="2051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4"/>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947877" y="1323648"/>
            <a:ext cx="3412772" cy="432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r>
              <a:rPr lang="en-US" dirty="0" smtClean="0"/>
              <a:t>Kirk Arndt, Sept. 2013</a:t>
            </a:r>
            <a:endParaRPr lang="en-US" dirty="0"/>
          </a:p>
        </p:txBody>
      </p:sp>
      <p:sp>
        <p:nvSpPr>
          <p:cNvPr id="6" name="Footer Placeholder 5"/>
          <p:cNvSpPr>
            <a:spLocks noGrp="1"/>
          </p:cNvSpPr>
          <p:nvPr>
            <p:ph type="ftr" sz="quarter" idx="11"/>
          </p:nvPr>
        </p:nvSpPr>
        <p:spPr/>
        <p:txBody>
          <a:bodyPr/>
          <a:lstStyle/>
          <a:p>
            <a:r>
              <a:rPr lang="en-US" dirty="0" smtClean="0"/>
              <a:t>Pixel module assembly</a:t>
            </a:r>
            <a:endParaRPr lang="en-US" dirty="0"/>
          </a:p>
        </p:txBody>
      </p:sp>
      <p:sp>
        <p:nvSpPr>
          <p:cNvPr id="9" name="Rectangle 8"/>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0" name="Picture 2" descr="http://www.hep.wisc.edu/cms/CMS-Color-Label.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2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57200" y="1106398"/>
            <a:ext cx="8305800" cy="5303780"/>
            <a:chOff x="457200" y="1106398"/>
            <a:chExt cx="8305800" cy="5303780"/>
          </a:xfrm>
        </p:grpSpPr>
        <p:sp>
          <p:nvSpPr>
            <p:cNvPr id="5125" name="AutoShape 34"/>
            <p:cNvSpPr>
              <a:spLocks noChangeArrowheads="1"/>
            </p:cNvSpPr>
            <p:nvPr/>
          </p:nvSpPr>
          <p:spPr bwMode="auto">
            <a:xfrm>
              <a:off x="7014994" y="3424697"/>
              <a:ext cx="1516521" cy="834963"/>
            </a:xfrm>
            <a:prstGeom prst="flowChartInputOutput">
              <a:avLst/>
            </a:prstGeom>
            <a:solidFill>
              <a:srgbClr val="99CC00"/>
            </a:solidFill>
            <a:ln w="9525">
              <a:solidFill>
                <a:srgbClr val="000000"/>
              </a:solidFill>
              <a:miter lim="800000"/>
              <a:headEnd/>
              <a:tailEnd/>
            </a:ln>
          </p:spPr>
          <p:txBody>
            <a:bodyPr anchor="ctr"/>
            <a:lstStyle/>
            <a:p>
              <a:pPr algn="ctr"/>
              <a:r>
                <a:rPr lang="en-US" sz="1100" dirty="0" smtClean="0">
                  <a:latin typeface="Times New Roman" pitchFamily="18" charset="0"/>
                </a:rPr>
                <a:t>Operator confirms acquisition of fiducials </a:t>
              </a:r>
              <a:endParaRPr lang="en-US" sz="1100" dirty="0">
                <a:latin typeface="Times New Roman" pitchFamily="18" charset="0"/>
              </a:endParaRPr>
            </a:p>
          </p:txBody>
        </p:sp>
        <p:sp>
          <p:nvSpPr>
            <p:cNvPr id="5126" name="AutoShape 4"/>
            <p:cNvSpPr>
              <a:spLocks noChangeArrowheads="1"/>
            </p:cNvSpPr>
            <p:nvPr/>
          </p:nvSpPr>
          <p:spPr bwMode="auto">
            <a:xfrm>
              <a:off x="604108" y="2044348"/>
              <a:ext cx="881449" cy="261610"/>
            </a:xfrm>
            <a:prstGeom prst="flowChartInputOutput">
              <a:avLst/>
            </a:prstGeom>
            <a:solidFill>
              <a:srgbClr val="99CC00"/>
            </a:solidFill>
            <a:ln w="9525">
              <a:solidFill>
                <a:srgbClr val="000000"/>
              </a:solidFill>
              <a:miter lim="800000"/>
              <a:headEnd/>
              <a:tailEnd/>
            </a:ln>
          </p:spPr>
          <p:txBody>
            <a:bodyPr anchor="ctr">
              <a:spAutoFit/>
            </a:bodyPr>
            <a:lstStyle/>
            <a:p>
              <a:pPr algn="ctr"/>
              <a:r>
                <a:rPr lang="en-US" sz="1100" dirty="0">
                  <a:latin typeface="Times New Roman" pitchFamily="18" charset="0"/>
                </a:rPr>
                <a:t>Start</a:t>
              </a:r>
              <a:endParaRPr lang="en-US" sz="1100" dirty="0"/>
            </a:p>
          </p:txBody>
        </p:sp>
        <p:sp>
          <p:nvSpPr>
            <p:cNvPr id="5127" name="AutoShape 5"/>
            <p:cNvSpPr>
              <a:spLocks noChangeArrowheads="1"/>
            </p:cNvSpPr>
            <p:nvPr/>
          </p:nvSpPr>
          <p:spPr bwMode="auto">
            <a:xfrm>
              <a:off x="1779373" y="2404334"/>
              <a:ext cx="1432354" cy="769441"/>
            </a:xfrm>
            <a:prstGeom prst="flowChartInputOutput">
              <a:avLst/>
            </a:prstGeom>
            <a:solidFill>
              <a:srgbClr val="99CC00"/>
            </a:solidFill>
            <a:ln w="9525">
              <a:solidFill>
                <a:srgbClr val="000000"/>
              </a:solidFill>
              <a:miter lim="800000"/>
              <a:headEnd/>
              <a:tailEnd/>
            </a:ln>
          </p:spPr>
          <p:txBody>
            <a:bodyPr anchor="ctr">
              <a:spAutoFit/>
            </a:bodyPr>
            <a:lstStyle/>
            <a:p>
              <a:pPr algn="ctr"/>
              <a:r>
                <a:rPr lang="en-US" sz="1100" dirty="0">
                  <a:latin typeface="Times New Roman" pitchFamily="18" charset="0"/>
                </a:rPr>
                <a:t>Place 2x8  BBMs on vacuum chucks</a:t>
              </a:r>
              <a:endParaRPr lang="en-US" sz="1100" dirty="0"/>
            </a:p>
          </p:txBody>
        </p:sp>
        <p:sp>
          <p:nvSpPr>
            <p:cNvPr id="5128" name="AutoShape 6"/>
            <p:cNvSpPr>
              <a:spLocks noChangeArrowheads="1"/>
            </p:cNvSpPr>
            <p:nvPr/>
          </p:nvSpPr>
          <p:spPr bwMode="auto">
            <a:xfrm>
              <a:off x="1779373" y="1654008"/>
              <a:ext cx="1432354" cy="600164"/>
            </a:xfrm>
            <a:prstGeom prst="flowChartInputOutput">
              <a:avLst/>
            </a:prstGeom>
            <a:solidFill>
              <a:srgbClr val="99CC00"/>
            </a:solidFill>
            <a:ln w="9525">
              <a:solidFill>
                <a:srgbClr val="000000"/>
              </a:solidFill>
              <a:miter lim="800000"/>
              <a:headEnd/>
              <a:tailEnd/>
            </a:ln>
          </p:spPr>
          <p:txBody>
            <a:bodyPr anchor="ctr">
              <a:spAutoFit/>
            </a:bodyPr>
            <a:lstStyle/>
            <a:p>
              <a:pPr algn="ctr"/>
              <a:r>
                <a:rPr lang="en-US" sz="1100" dirty="0">
                  <a:latin typeface="Times New Roman" pitchFamily="18" charset="0"/>
                </a:rPr>
                <a:t>Place HDIs on vacuum chucks</a:t>
              </a:r>
              <a:endParaRPr lang="en-US" sz="1100" dirty="0"/>
            </a:p>
          </p:txBody>
        </p:sp>
        <p:cxnSp>
          <p:nvCxnSpPr>
            <p:cNvPr id="5129" name="AutoShape 8"/>
            <p:cNvCxnSpPr>
              <a:cxnSpLocks noChangeShapeType="1"/>
              <a:stCxn id="5126" idx="5"/>
              <a:endCxn id="5128" idx="2"/>
            </p:cNvCxnSpPr>
            <p:nvPr/>
          </p:nvCxnSpPr>
          <p:spPr bwMode="auto">
            <a:xfrm flipV="1">
              <a:off x="1397412" y="1954090"/>
              <a:ext cx="525196" cy="221063"/>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130" name="AutoShape 9"/>
            <p:cNvSpPr>
              <a:spLocks noChangeArrowheads="1"/>
            </p:cNvSpPr>
            <p:nvPr/>
          </p:nvSpPr>
          <p:spPr bwMode="auto">
            <a:xfrm>
              <a:off x="3615724" y="1669652"/>
              <a:ext cx="1322173" cy="1192203"/>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a:latin typeface="Times New Roman" pitchFamily="18" charset="0"/>
                </a:rPr>
                <a:t>Turn on vacuum to the chucks</a:t>
              </a:r>
              <a:endParaRPr lang="en-US" sz="1100" dirty="0"/>
            </a:p>
          </p:txBody>
        </p:sp>
        <p:cxnSp>
          <p:nvCxnSpPr>
            <p:cNvPr id="5131" name="AutoShape 10"/>
            <p:cNvCxnSpPr>
              <a:cxnSpLocks noChangeShapeType="1"/>
              <a:stCxn id="5126" idx="5"/>
              <a:endCxn id="5127" idx="2"/>
            </p:cNvCxnSpPr>
            <p:nvPr/>
          </p:nvCxnSpPr>
          <p:spPr bwMode="auto">
            <a:xfrm>
              <a:off x="1397412" y="2175153"/>
              <a:ext cx="525196" cy="613902"/>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132" name="AutoShape 12"/>
            <p:cNvCxnSpPr>
              <a:cxnSpLocks noChangeShapeType="1"/>
              <a:stCxn id="5130" idx="3"/>
              <a:endCxn id="5155" idx="1"/>
            </p:cNvCxnSpPr>
            <p:nvPr/>
          </p:nvCxnSpPr>
          <p:spPr bwMode="auto">
            <a:xfrm flipV="1">
              <a:off x="4937897" y="2265753"/>
              <a:ext cx="146908"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133" name="AutoShape 14"/>
            <p:cNvCxnSpPr>
              <a:cxnSpLocks noChangeShapeType="1"/>
              <a:stCxn id="5153" idx="2"/>
            </p:cNvCxnSpPr>
            <p:nvPr/>
          </p:nvCxnSpPr>
          <p:spPr bwMode="auto">
            <a:xfrm>
              <a:off x="7918279" y="3029986"/>
              <a:ext cx="13006" cy="3947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134" name="AutoShape 15"/>
            <p:cNvCxnSpPr>
              <a:cxnSpLocks noChangeShapeType="1"/>
              <a:stCxn id="5125" idx="2"/>
              <a:endCxn id="5148" idx="3"/>
            </p:cNvCxnSpPr>
            <p:nvPr/>
          </p:nvCxnSpPr>
          <p:spPr bwMode="auto">
            <a:xfrm rot="10800000" flipV="1">
              <a:off x="6664068" y="3842178"/>
              <a:ext cx="502579"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135" name="AutoShape 16"/>
            <p:cNvCxnSpPr>
              <a:cxnSpLocks noChangeShapeType="1"/>
              <a:stCxn id="5148" idx="1"/>
              <a:endCxn id="5147" idx="3"/>
            </p:cNvCxnSpPr>
            <p:nvPr/>
          </p:nvCxnSpPr>
          <p:spPr bwMode="auto">
            <a:xfrm flipH="1">
              <a:off x="4644081" y="3842180"/>
              <a:ext cx="293816"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137" name="AutoShape 18"/>
            <p:cNvCxnSpPr>
              <a:cxnSpLocks noChangeShapeType="1"/>
              <a:stCxn id="5147" idx="1"/>
              <a:endCxn id="5146" idx="3"/>
            </p:cNvCxnSpPr>
            <p:nvPr/>
          </p:nvCxnSpPr>
          <p:spPr bwMode="auto">
            <a:xfrm rot="10800000" flipV="1">
              <a:off x="2513913" y="3842181"/>
              <a:ext cx="487384" cy="3579"/>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138" name="AutoShape 19"/>
            <p:cNvSpPr>
              <a:spLocks noChangeArrowheads="1"/>
            </p:cNvSpPr>
            <p:nvPr/>
          </p:nvSpPr>
          <p:spPr bwMode="auto">
            <a:xfrm>
              <a:off x="830826" y="4888066"/>
              <a:ext cx="1542535" cy="1192203"/>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a:latin typeface="Times New Roman" pitchFamily="18" charset="0"/>
                </a:rPr>
                <a:t>Pickup the </a:t>
              </a:r>
              <a:r>
                <a:rPr lang="en-US" sz="1100" dirty="0" smtClean="0">
                  <a:latin typeface="Times New Roman" pitchFamily="18" charset="0"/>
                </a:rPr>
                <a:t>vacuum spreader </a:t>
              </a:r>
              <a:r>
                <a:rPr lang="en-US" sz="1100" dirty="0">
                  <a:latin typeface="Times New Roman" pitchFamily="18" charset="0"/>
                </a:rPr>
                <a:t>tool</a:t>
              </a:r>
              <a:endParaRPr lang="en-US" sz="1100" dirty="0"/>
            </a:p>
          </p:txBody>
        </p:sp>
        <p:cxnSp>
          <p:nvCxnSpPr>
            <p:cNvPr id="5139" name="AutoShape 20"/>
            <p:cNvCxnSpPr>
              <a:cxnSpLocks noChangeShapeType="1"/>
              <a:stCxn id="5146" idx="2"/>
              <a:endCxn id="5138" idx="0"/>
            </p:cNvCxnSpPr>
            <p:nvPr/>
          </p:nvCxnSpPr>
          <p:spPr bwMode="auto">
            <a:xfrm>
              <a:off x="1599857" y="4609993"/>
              <a:ext cx="2237" cy="27807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140" name="AutoShape 21"/>
            <p:cNvSpPr>
              <a:spLocks noChangeArrowheads="1"/>
            </p:cNvSpPr>
            <p:nvPr/>
          </p:nvSpPr>
          <p:spPr bwMode="auto">
            <a:xfrm>
              <a:off x="2734276" y="4714309"/>
              <a:ext cx="1762897" cy="1528465"/>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a:latin typeface="Times New Roman" pitchFamily="18" charset="0"/>
                </a:rPr>
                <a:t>Pick-and-Place </a:t>
              </a:r>
              <a:r>
                <a:rPr lang="en-US" sz="1100" dirty="0" smtClean="0">
                  <a:latin typeface="Times New Roman" pitchFamily="18" charset="0"/>
                </a:rPr>
                <a:t>HDI </a:t>
              </a:r>
              <a:r>
                <a:rPr lang="en-US" sz="1100" dirty="0">
                  <a:latin typeface="Times New Roman" pitchFamily="18" charset="0"/>
                </a:rPr>
                <a:t>onto </a:t>
              </a:r>
              <a:r>
                <a:rPr lang="en-US" sz="1100" dirty="0" smtClean="0">
                  <a:latin typeface="Times New Roman" pitchFamily="18" charset="0"/>
                </a:rPr>
                <a:t>2x8 BBMs using bridge tools</a:t>
              </a:r>
              <a:endParaRPr lang="en-US" sz="1100" dirty="0"/>
            </a:p>
          </p:txBody>
        </p:sp>
        <p:cxnSp>
          <p:nvCxnSpPr>
            <p:cNvPr id="5141" name="AutoShape 22"/>
            <p:cNvCxnSpPr>
              <a:cxnSpLocks noChangeShapeType="1"/>
              <a:stCxn id="5138" idx="3"/>
              <a:endCxn id="5140" idx="1"/>
            </p:cNvCxnSpPr>
            <p:nvPr/>
          </p:nvCxnSpPr>
          <p:spPr bwMode="auto">
            <a:xfrm flipV="1">
              <a:off x="2373361" y="5478542"/>
              <a:ext cx="360915" cy="562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142" name="AutoShape 23"/>
            <p:cNvSpPr>
              <a:spLocks noChangeArrowheads="1"/>
            </p:cNvSpPr>
            <p:nvPr/>
          </p:nvSpPr>
          <p:spPr bwMode="auto">
            <a:xfrm>
              <a:off x="4879477" y="4545451"/>
              <a:ext cx="2203622" cy="1864727"/>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smtClean="0">
                  <a:latin typeface="Times New Roman" pitchFamily="18" charset="0"/>
                </a:rPr>
                <a:t>Apply baseplate vacuum/Release bridge tools/HDIs held by tools </a:t>
              </a:r>
              <a:r>
                <a:rPr lang="en-US" sz="1100" dirty="0">
                  <a:latin typeface="Times New Roman" pitchFamily="18" charset="0"/>
                </a:rPr>
                <a:t>while glue cures</a:t>
              </a:r>
              <a:endParaRPr lang="en-US" sz="1100" dirty="0"/>
            </a:p>
          </p:txBody>
        </p:sp>
        <p:cxnSp>
          <p:nvCxnSpPr>
            <p:cNvPr id="5143" name="AutoShape 24"/>
            <p:cNvCxnSpPr>
              <a:cxnSpLocks noChangeShapeType="1"/>
              <a:stCxn id="5140" idx="3"/>
              <a:endCxn id="5142" idx="1"/>
            </p:cNvCxnSpPr>
            <p:nvPr/>
          </p:nvCxnSpPr>
          <p:spPr bwMode="auto">
            <a:xfrm flipV="1">
              <a:off x="4497173" y="5477815"/>
              <a:ext cx="382304" cy="72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144" name="AutoShape 25"/>
            <p:cNvSpPr>
              <a:spLocks noChangeArrowheads="1"/>
            </p:cNvSpPr>
            <p:nvPr/>
          </p:nvSpPr>
          <p:spPr bwMode="auto">
            <a:xfrm>
              <a:off x="7214973" y="5299768"/>
              <a:ext cx="1322173" cy="347901"/>
            </a:xfrm>
            <a:prstGeom prst="flowChartInputOutput">
              <a:avLst/>
            </a:prstGeom>
            <a:solidFill>
              <a:srgbClr val="99CC00"/>
            </a:solidFill>
            <a:ln w="9525">
              <a:solidFill>
                <a:srgbClr val="000000"/>
              </a:solidFill>
              <a:miter lim="800000"/>
              <a:headEnd/>
              <a:tailEnd/>
            </a:ln>
          </p:spPr>
          <p:txBody>
            <a:bodyPr anchor="ctr"/>
            <a:lstStyle/>
            <a:p>
              <a:pPr algn="ctr"/>
              <a:r>
                <a:rPr lang="en-US" sz="1100" dirty="0">
                  <a:latin typeface="Times New Roman" pitchFamily="18" charset="0"/>
                </a:rPr>
                <a:t>Go to start</a:t>
              </a:r>
              <a:endParaRPr lang="en-US" sz="1100" dirty="0"/>
            </a:p>
          </p:txBody>
        </p:sp>
        <p:cxnSp>
          <p:nvCxnSpPr>
            <p:cNvPr id="5145" name="AutoShape 26"/>
            <p:cNvCxnSpPr>
              <a:cxnSpLocks noChangeShapeType="1"/>
              <a:stCxn id="5142" idx="3"/>
              <a:endCxn id="5144" idx="2"/>
            </p:cNvCxnSpPr>
            <p:nvPr/>
          </p:nvCxnSpPr>
          <p:spPr bwMode="auto">
            <a:xfrm flipV="1">
              <a:off x="7083099" y="5473719"/>
              <a:ext cx="264091" cy="40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146" name="AutoShape 29"/>
            <p:cNvSpPr>
              <a:spLocks noChangeArrowheads="1"/>
            </p:cNvSpPr>
            <p:nvPr/>
          </p:nvSpPr>
          <p:spPr bwMode="auto">
            <a:xfrm>
              <a:off x="685800" y="3081528"/>
              <a:ext cx="1828113" cy="1528465"/>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a:latin typeface="Times New Roman" pitchFamily="18" charset="0"/>
                </a:rPr>
                <a:t>Return glue dispensing </a:t>
              </a:r>
              <a:r>
                <a:rPr lang="en-US" sz="1100" dirty="0" smtClean="0">
                  <a:latin typeface="Times New Roman" pitchFamily="18" charset="0"/>
                </a:rPr>
                <a:t>stamp </a:t>
              </a:r>
              <a:r>
                <a:rPr lang="en-US" sz="1100" dirty="0">
                  <a:latin typeface="Times New Roman" pitchFamily="18" charset="0"/>
                </a:rPr>
                <a:t>to </a:t>
              </a:r>
              <a:r>
                <a:rPr lang="en-US" sz="1100" dirty="0" smtClean="0">
                  <a:latin typeface="Times New Roman" pitchFamily="18" charset="0"/>
                </a:rPr>
                <a:t>tool rack</a:t>
              </a:r>
              <a:endParaRPr lang="en-US" sz="1100" dirty="0"/>
            </a:p>
          </p:txBody>
        </p:sp>
        <p:sp>
          <p:nvSpPr>
            <p:cNvPr id="5147" name="AutoShape 30"/>
            <p:cNvSpPr>
              <a:spLocks noChangeArrowheads="1"/>
            </p:cNvSpPr>
            <p:nvPr/>
          </p:nvSpPr>
          <p:spPr bwMode="auto">
            <a:xfrm>
              <a:off x="3001297" y="2909818"/>
              <a:ext cx="1642784" cy="1864727"/>
            </a:xfrm>
            <a:prstGeom prst="flowChartDecision">
              <a:avLst/>
            </a:prstGeom>
            <a:solidFill>
              <a:srgbClr val="3366FF"/>
            </a:solidFill>
            <a:ln w="9525">
              <a:solidFill>
                <a:srgbClr val="000000"/>
              </a:solidFill>
              <a:miter lim="800000"/>
              <a:headEnd/>
              <a:tailEnd/>
            </a:ln>
          </p:spPr>
          <p:txBody>
            <a:bodyPr wrap="square" lIns="0" rIns="0" anchor="ctr">
              <a:spAutoFit/>
            </a:bodyPr>
            <a:lstStyle/>
            <a:p>
              <a:pPr algn="ctr"/>
              <a:r>
                <a:rPr lang="en-US" sz="1100" dirty="0" smtClean="0">
                  <a:latin typeface="Times New Roman" pitchFamily="18" charset="0"/>
                </a:rPr>
                <a:t>Dip stamp in glue/apply </a:t>
              </a:r>
              <a:r>
                <a:rPr lang="en-US" sz="1100" dirty="0">
                  <a:latin typeface="Times New Roman" pitchFamily="18" charset="0"/>
                </a:rPr>
                <a:t>glue to sensors on 2x8 BBMs</a:t>
              </a:r>
              <a:endParaRPr lang="en-US" sz="1100" dirty="0"/>
            </a:p>
          </p:txBody>
        </p:sp>
        <p:sp>
          <p:nvSpPr>
            <p:cNvPr id="5148" name="AutoShape 31"/>
            <p:cNvSpPr>
              <a:spLocks noChangeArrowheads="1"/>
            </p:cNvSpPr>
            <p:nvPr/>
          </p:nvSpPr>
          <p:spPr bwMode="auto">
            <a:xfrm>
              <a:off x="4937897" y="3077947"/>
              <a:ext cx="1726170" cy="1528465"/>
            </a:xfrm>
            <a:prstGeom prst="flowChartDecision">
              <a:avLst/>
            </a:prstGeom>
            <a:solidFill>
              <a:srgbClr val="3366FF"/>
            </a:solidFill>
            <a:ln w="9525">
              <a:solidFill>
                <a:srgbClr val="000000"/>
              </a:solidFill>
              <a:miter lim="800000"/>
              <a:headEnd/>
              <a:tailEnd/>
            </a:ln>
          </p:spPr>
          <p:txBody>
            <a:bodyPr wrap="square" lIns="0" rIns="0" anchor="ctr">
              <a:spAutoFit/>
            </a:bodyPr>
            <a:lstStyle/>
            <a:p>
              <a:pPr algn="ctr"/>
              <a:r>
                <a:rPr lang="en-US" sz="1100" dirty="0">
                  <a:latin typeface="Times New Roman" pitchFamily="18" charset="0"/>
                </a:rPr>
                <a:t>Pickup glue dispensing  </a:t>
              </a:r>
              <a:r>
                <a:rPr lang="en-US" sz="1100" dirty="0" smtClean="0">
                  <a:latin typeface="Times New Roman" pitchFamily="18" charset="0"/>
                </a:rPr>
                <a:t>stamp from tool rack</a:t>
              </a:r>
              <a:endParaRPr lang="en-US" sz="1100" dirty="0"/>
            </a:p>
          </p:txBody>
        </p:sp>
        <p:cxnSp>
          <p:nvCxnSpPr>
            <p:cNvPr id="5149" name="AutoShape 32"/>
            <p:cNvCxnSpPr>
              <a:cxnSpLocks noChangeShapeType="1"/>
              <a:stCxn id="5127" idx="5"/>
              <a:endCxn id="5130" idx="1"/>
            </p:cNvCxnSpPr>
            <p:nvPr/>
          </p:nvCxnSpPr>
          <p:spPr bwMode="auto">
            <a:xfrm flipV="1">
              <a:off x="3068492" y="2265754"/>
              <a:ext cx="547232" cy="52330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150" name="AutoShape 33"/>
            <p:cNvCxnSpPr>
              <a:cxnSpLocks noChangeShapeType="1"/>
              <a:stCxn id="5128" idx="5"/>
              <a:endCxn id="5130" idx="1"/>
            </p:cNvCxnSpPr>
            <p:nvPr/>
          </p:nvCxnSpPr>
          <p:spPr bwMode="auto">
            <a:xfrm>
              <a:off x="3068492" y="1954090"/>
              <a:ext cx="547232" cy="311664"/>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151" name="AutoShape 34"/>
            <p:cNvSpPr>
              <a:spLocks noChangeArrowheads="1"/>
            </p:cNvSpPr>
            <p:nvPr/>
          </p:nvSpPr>
          <p:spPr bwMode="auto">
            <a:xfrm>
              <a:off x="1632465" y="1263699"/>
              <a:ext cx="1028357" cy="261610"/>
            </a:xfrm>
            <a:prstGeom prst="flowChartInputOutput">
              <a:avLst/>
            </a:prstGeom>
            <a:solidFill>
              <a:srgbClr val="99CC00"/>
            </a:solidFill>
            <a:ln w="9525">
              <a:solidFill>
                <a:srgbClr val="000000"/>
              </a:solidFill>
              <a:miter lim="800000"/>
              <a:headEnd/>
              <a:tailEnd/>
            </a:ln>
          </p:spPr>
          <p:txBody>
            <a:bodyPr anchor="ctr">
              <a:spAutoFit/>
            </a:bodyPr>
            <a:lstStyle/>
            <a:p>
              <a:pPr algn="ctr"/>
              <a:r>
                <a:rPr lang="en-US" sz="1100" dirty="0">
                  <a:latin typeface="Times New Roman" pitchFamily="18" charset="0"/>
                </a:rPr>
                <a:t>Manual</a:t>
              </a:r>
              <a:endParaRPr lang="en-US" sz="1100" dirty="0"/>
            </a:p>
          </p:txBody>
        </p:sp>
        <p:sp>
          <p:nvSpPr>
            <p:cNvPr id="5152" name="AutoShape 35"/>
            <p:cNvSpPr>
              <a:spLocks noChangeArrowheads="1"/>
            </p:cNvSpPr>
            <p:nvPr/>
          </p:nvSpPr>
          <p:spPr bwMode="auto">
            <a:xfrm>
              <a:off x="457200" y="1106398"/>
              <a:ext cx="940212" cy="519678"/>
            </a:xfrm>
            <a:prstGeom prst="flowChartDecision">
              <a:avLst/>
            </a:prstGeom>
            <a:solidFill>
              <a:srgbClr val="3366FF"/>
            </a:solidFill>
            <a:ln w="9525">
              <a:solidFill>
                <a:srgbClr val="000000"/>
              </a:solidFill>
              <a:miter lim="800000"/>
              <a:headEnd/>
              <a:tailEnd/>
            </a:ln>
          </p:spPr>
          <p:txBody>
            <a:bodyPr wrap="square" anchor="ctr">
              <a:spAutoFit/>
            </a:bodyPr>
            <a:lstStyle/>
            <a:p>
              <a:pPr algn="ctr"/>
              <a:r>
                <a:rPr lang="en-US" sz="1100" dirty="0">
                  <a:latin typeface="Times New Roman" pitchFamily="18" charset="0"/>
                </a:rPr>
                <a:t>Auto</a:t>
              </a:r>
              <a:endParaRPr lang="en-US" sz="1100" dirty="0"/>
            </a:p>
          </p:txBody>
        </p:sp>
        <p:sp>
          <p:nvSpPr>
            <p:cNvPr id="5153" name="AutoShape 13"/>
            <p:cNvSpPr>
              <a:spLocks noChangeArrowheads="1"/>
            </p:cNvSpPr>
            <p:nvPr/>
          </p:nvSpPr>
          <p:spPr bwMode="auto">
            <a:xfrm>
              <a:off x="7073557" y="1501521"/>
              <a:ext cx="1689443" cy="1528465"/>
            </a:xfrm>
            <a:prstGeom prst="flowChartDecision">
              <a:avLst/>
            </a:prstGeom>
            <a:solidFill>
              <a:srgbClr val="3366FF"/>
            </a:solidFill>
            <a:ln w="9525">
              <a:solidFill>
                <a:srgbClr val="000000"/>
              </a:solidFill>
              <a:miter lim="800000"/>
              <a:headEnd/>
              <a:tailEnd/>
            </a:ln>
          </p:spPr>
          <p:txBody>
            <a:bodyPr lIns="0" rIns="0" anchor="ctr">
              <a:spAutoFit/>
            </a:bodyPr>
            <a:lstStyle/>
            <a:p>
              <a:pPr algn="ctr"/>
              <a:r>
                <a:rPr lang="en-US" sz="1100" dirty="0">
                  <a:latin typeface="Times New Roman" pitchFamily="18" charset="0"/>
                </a:rPr>
                <a:t>Pattern recognition </a:t>
              </a:r>
              <a:r>
                <a:rPr lang="en-US" sz="1100" dirty="0" smtClean="0">
                  <a:latin typeface="Times New Roman" pitchFamily="18" charset="0"/>
                </a:rPr>
                <a:t>finds </a:t>
              </a:r>
              <a:r>
                <a:rPr lang="en-US" sz="1100" dirty="0">
                  <a:latin typeface="Times New Roman" pitchFamily="18" charset="0"/>
                </a:rPr>
                <a:t>fiducial centroids</a:t>
              </a:r>
              <a:endParaRPr lang="en-US" sz="1100" dirty="0"/>
            </a:p>
          </p:txBody>
        </p:sp>
        <p:sp>
          <p:nvSpPr>
            <p:cNvPr id="5154" name="Photo"/>
            <p:cNvSpPr>
              <a:spLocks noEditPoints="1" noChangeArrowheads="1"/>
            </p:cNvSpPr>
            <p:nvPr/>
          </p:nvSpPr>
          <p:spPr bwMode="auto">
            <a:xfrm>
              <a:off x="7162800" y="4154805"/>
              <a:ext cx="367270" cy="229035"/>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0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0C0C0"/>
            </a:solidFill>
            <a:ln w="9525">
              <a:solidFill>
                <a:srgbClr val="000000"/>
              </a:solidFill>
              <a:miter lim="800000"/>
              <a:headEnd/>
              <a:tailEnd/>
            </a:ln>
          </p:spPr>
          <p:txBody>
            <a:bodyPr anchor="ctr"/>
            <a:lstStyle/>
            <a:p>
              <a:endParaRPr lang="en-US" sz="1100" dirty="0"/>
            </a:p>
          </p:txBody>
        </p:sp>
        <p:sp>
          <p:nvSpPr>
            <p:cNvPr id="5155" name="AutoShape 9"/>
            <p:cNvSpPr>
              <a:spLocks noChangeArrowheads="1"/>
            </p:cNvSpPr>
            <p:nvPr/>
          </p:nvSpPr>
          <p:spPr bwMode="auto">
            <a:xfrm>
              <a:off x="5084805" y="1669651"/>
              <a:ext cx="1817989" cy="1192203"/>
            </a:xfrm>
            <a:prstGeom prst="flowChartDecision">
              <a:avLst/>
            </a:prstGeom>
            <a:solidFill>
              <a:srgbClr val="3366FF"/>
            </a:solidFill>
            <a:ln w="9525">
              <a:solidFill>
                <a:srgbClr val="000000"/>
              </a:solidFill>
              <a:miter lim="800000"/>
              <a:headEnd/>
              <a:tailEnd/>
            </a:ln>
          </p:spPr>
          <p:txBody>
            <a:bodyPr wrap="square" lIns="0" rIns="0" anchor="ctr">
              <a:spAutoFit/>
            </a:bodyPr>
            <a:lstStyle/>
            <a:p>
              <a:pPr algn="ctr"/>
              <a:r>
                <a:rPr lang="en-US" sz="1100" dirty="0">
                  <a:latin typeface="Times New Roman" pitchFamily="18" charset="0"/>
                </a:rPr>
                <a:t>Move camera to ideal locations </a:t>
              </a:r>
              <a:r>
                <a:rPr lang="en-US" sz="1100" dirty="0" smtClean="0">
                  <a:latin typeface="Times New Roman" pitchFamily="18" charset="0"/>
                </a:rPr>
                <a:t>of fiducials</a:t>
              </a:r>
              <a:endParaRPr lang="en-US" sz="1100" dirty="0"/>
            </a:p>
          </p:txBody>
        </p:sp>
        <p:cxnSp>
          <p:nvCxnSpPr>
            <p:cNvPr id="5156" name="AutoShape 12"/>
            <p:cNvCxnSpPr>
              <a:cxnSpLocks noChangeShapeType="1"/>
              <a:stCxn id="5155" idx="3"/>
              <a:endCxn id="5153" idx="1"/>
            </p:cNvCxnSpPr>
            <p:nvPr/>
          </p:nvCxnSpPr>
          <p:spPr bwMode="auto">
            <a:xfrm>
              <a:off x="6902794" y="2265753"/>
              <a:ext cx="170763"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136" name="Photo"/>
            <p:cNvSpPr>
              <a:spLocks noEditPoints="1" noChangeArrowheads="1"/>
            </p:cNvSpPr>
            <p:nvPr/>
          </p:nvSpPr>
          <p:spPr bwMode="auto">
            <a:xfrm>
              <a:off x="7214973" y="2605681"/>
              <a:ext cx="367270" cy="229035"/>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0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0C0C0"/>
            </a:solidFill>
            <a:ln w="9525">
              <a:solidFill>
                <a:srgbClr val="000000"/>
              </a:solidFill>
              <a:miter lim="800000"/>
              <a:headEnd/>
              <a:tailEnd/>
            </a:ln>
          </p:spPr>
          <p:txBody>
            <a:bodyPr anchor="ctr"/>
            <a:lstStyle/>
            <a:p>
              <a:endParaRPr lang="en-US" sz="1100" dirty="0"/>
            </a:p>
          </p:txBody>
        </p:sp>
      </p:grpSp>
      <p:sp>
        <p:nvSpPr>
          <p:cNvPr id="4" name="Title 3"/>
          <p:cNvSpPr>
            <a:spLocks noGrp="1"/>
          </p:cNvSpPr>
          <p:nvPr>
            <p:ph type="title"/>
          </p:nvPr>
        </p:nvSpPr>
        <p:spPr/>
        <p:txBody>
          <a:bodyPr>
            <a:noAutofit/>
          </a:bodyPr>
          <a:lstStyle/>
          <a:p>
            <a:r>
              <a:rPr lang="en-US" sz="2000" dirty="0"/>
              <a:t>Process flow for assembly of 2x8 BBM and HDI using semi-automated assembly </a:t>
            </a:r>
            <a:r>
              <a:rPr lang="en-US" sz="2000" dirty="0" smtClean="0"/>
              <a:t>machine</a:t>
            </a:r>
            <a:endParaRPr lang="en-US" sz="2000" dirty="0"/>
          </a:p>
        </p:txBody>
      </p:sp>
      <p:sp>
        <p:nvSpPr>
          <p:cNvPr id="3" name="Slide Number Placeholder 2"/>
          <p:cNvSpPr>
            <a:spLocks noGrp="1"/>
          </p:cNvSpPr>
          <p:nvPr>
            <p:ph type="sldNum" sz="quarter" idx="12"/>
          </p:nvPr>
        </p:nvSpPr>
        <p:spPr/>
        <p:txBody>
          <a:bodyPr/>
          <a:lstStyle/>
          <a:p>
            <a:fld id="{432CECDE-888C-4028-8FBA-70223BB4AC78}" type="slidenum">
              <a:rPr lang="en-US" smtClean="0"/>
              <a:t>13</a:t>
            </a:fld>
            <a:endParaRPr lang="en-US" dirty="0"/>
          </a:p>
        </p:txBody>
      </p:sp>
      <p:sp>
        <p:nvSpPr>
          <p:cNvPr id="5" name="Date Placeholder 4"/>
          <p:cNvSpPr>
            <a:spLocks noGrp="1"/>
          </p:cNvSpPr>
          <p:nvPr>
            <p:ph type="dt" sz="half" idx="10"/>
          </p:nvPr>
        </p:nvSpPr>
        <p:spPr/>
        <p:txBody>
          <a:bodyPr/>
          <a:lstStyle/>
          <a:p>
            <a:r>
              <a:rPr lang="en-US" dirty="0" smtClean="0"/>
              <a:t>Kirk Arndt, Sept. 2013</a:t>
            </a:r>
            <a:endParaRPr lang="en-US" dirty="0"/>
          </a:p>
        </p:txBody>
      </p:sp>
      <p:sp>
        <p:nvSpPr>
          <p:cNvPr id="6" name="Footer Placeholder 5"/>
          <p:cNvSpPr>
            <a:spLocks noGrp="1"/>
          </p:cNvSpPr>
          <p:nvPr>
            <p:ph type="ftr" sz="quarter" idx="11"/>
          </p:nvPr>
        </p:nvSpPr>
        <p:spPr/>
        <p:txBody>
          <a:bodyPr/>
          <a:lstStyle/>
          <a:p>
            <a:r>
              <a:rPr lang="en-US" dirty="0" smtClean="0"/>
              <a:t>Pixel module assembly</a:t>
            </a:r>
            <a:endParaRPr lang="en-US" dirty="0"/>
          </a:p>
        </p:txBody>
      </p:sp>
      <p:sp>
        <p:nvSpPr>
          <p:cNvPr id="39" name="Rectangle 38"/>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40" name="Picture 2" descr="http://www.hep.wisc.edu/cms/CMS-Color-Label.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55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167348"/>
            <a:ext cx="8229600" cy="1409598"/>
          </a:xfrm>
        </p:spPr>
        <p:txBody>
          <a:bodyPr>
            <a:normAutofit fontScale="70000" lnSpcReduction="20000"/>
          </a:bodyPr>
          <a:lstStyle/>
          <a:p>
            <a:pPr>
              <a:spcBef>
                <a:spcPts val="1200"/>
              </a:spcBef>
            </a:pPr>
            <a:r>
              <a:rPr lang="en-US" dirty="0" smtClean="0"/>
              <a:t>Designed custom </a:t>
            </a:r>
            <a:r>
              <a:rPr lang="en-US" dirty="0"/>
              <a:t>front-end tools to pick-and-place </a:t>
            </a:r>
            <a:r>
              <a:rPr lang="en-US" dirty="0" smtClean="0"/>
              <a:t>the HDI </a:t>
            </a:r>
            <a:r>
              <a:rPr lang="en-US" dirty="0"/>
              <a:t>onto bare 2x8 bump-bonded </a:t>
            </a:r>
            <a:r>
              <a:rPr lang="en-US" dirty="0" smtClean="0"/>
              <a:t>modules</a:t>
            </a:r>
          </a:p>
          <a:p>
            <a:pPr>
              <a:spcBef>
                <a:spcPts val="1200"/>
              </a:spcBef>
            </a:pPr>
            <a:r>
              <a:rPr lang="en-US" dirty="0" smtClean="0"/>
              <a:t>Fabrication </a:t>
            </a:r>
            <a:r>
              <a:rPr lang="en-US" dirty="0"/>
              <a:t>of </a:t>
            </a:r>
            <a:r>
              <a:rPr lang="en-US" dirty="0" smtClean="0"/>
              <a:t>prototype tools </a:t>
            </a:r>
            <a:r>
              <a:rPr lang="en-US" dirty="0"/>
              <a:t>is </a:t>
            </a:r>
            <a:r>
              <a:rPr lang="en-US" dirty="0" smtClean="0"/>
              <a:t>complete</a:t>
            </a:r>
            <a:endParaRPr lang="en-US" dirty="0"/>
          </a:p>
          <a:p>
            <a:pPr>
              <a:spcBef>
                <a:spcPts val="1200"/>
              </a:spcBef>
            </a:pPr>
            <a:r>
              <a:rPr lang="en-US" dirty="0"/>
              <a:t>T</a:t>
            </a:r>
            <a:r>
              <a:rPr lang="en-US" dirty="0" smtClean="0"/>
              <a:t>rials </a:t>
            </a:r>
            <a:r>
              <a:rPr lang="en-US" dirty="0"/>
              <a:t>of module assembly </a:t>
            </a:r>
            <a:r>
              <a:rPr lang="en-US" dirty="0" smtClean="0"/>
              <a:t>are in progress</a:t>
            </a:r>
            <a:endParaRPr lang="en-US" dirty="0"/>
          </a:p>
          <a:p>
            <a:endParaRPr lang="en-US" dirty="0"/>
          </a:p>
        </p:txBody>
      </p:sp>
      <p:sp>
        <p:nvSpPr>
          <p:cNvPr id="7" name="Date Placeholder 6"/>
          <p:cNvSpPr>
            <a:spLocks noGrp="1"/>
          </p:cNvSpPr>
          <p:nvPr>
            <p:ph type="dt" sz="half" idx="10"/>
          </p:nvPr>
        </p:nvSpPr>
        <p:spPr/>
        <p:txBody>
          <a:bodyPr/>
          <a:lstStyle/>
          <a:p>
            <a:r>
              <a:rPr lang="en-US" dirty="0" smtClean="0"/>
              <a:t>Kirk Arndt, Sept. 2013</a:t>
            </a:r>
            <a:endParaRPr lang="en-US" dirty="0"/>
          </a:p>
        </p:txBody>
      </p:sp>
      <p:sp>
        <p:nvSpPr>
          <p:cNvPr id="8" name="Footer Placeholder 7"/>
          <p:cNvSpPr>
            <a:spLocks noGrp="1"/>
          </p:cNvSpPr>
          <p:nvPr>
            <p:ph type="ftr" sz="quarter" idx="11"/>
          </p:nvPr>
        </p:nvSpPr>
        <p:spPr/>
        <p:txBody>
          <a:bodyPr/>
          <a:lstStyle/>
          <a:p>
            <a:r>
              <a:rPr lang="en-US" dirty="0" smtClean="0"/>
              <a:t>Pixel module assembly</a:t>
            </a:r>
            <a:endParaRPr lang="en-US" dirty="0"/>
          </a:p>
        </p:txBody>
      </p:sp>
      <p:sp>
        <p:nvSpPr>
          <p:cNvPr id="4" name="Slide Number Placeholder 3"/>
          <p:cNvSpPr>
            <a:spLocks noGrp="1"/>
          </p:cNvSpPr>
          <p:nvPr>
            <p:ph type="sldNum" sz="quarter" idx="12"/>
          </p:nvPr>
        </p:nvSpPr>
        <p:spPr/>
        <p:txBody>
          <a:bodyPr/>
          <a:lstStyle/>
          <a:p>
            <a:fld id="{432CECDE-888C-4028-8FBA-70223BB4AC78}" type="slidenum">
              <a:rPr lang="en-US" smtClean="0"/>
              <a:t>14</a:t>
            </a:fld>
            <a:endParaRPr lang="en-US" dirty="0"/>
          </a:p>
        </p:txBody>
      </p:sp>
      <p:sp>
        <p:nvSpPr>
          <p:cNvPr id="6" name="Title 5"/>
          <p:cNvSpPr>
            <a:spLocks noGrp="1"/>
          </p:cNvSpPr>
          <p:nvPr>
            <p:ph type="title"/>
          </p:nvPr>
        </p:nvSpPr>
        <p:spPr/>
        <p:txBody>
          <a:bodyPr>
            <a:normAutofit/>
          </a:bodyPr>
          <a:lstStyle/>
          <a:p>
            <a:r>
              <a:rPr lang="en-US" sz="2800" dirty="0"/>
              <a:t>Semi-automated module </a:t>
            </a:r>
            <a:r>
              <a:rPr lang="en-US" sz="2800" dirty="0" smtClean="0"/>
              <a:t>assembly</a:t>
            </a:r>
            <a:endParaRPr lang="en-US" sz="28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2896" y="2650624"/>
            <a:ext cx="4111319" cy="328163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09785" y="2650624"/>
            <a:ext cx="4034164" cy="3304383"/>
          </a:xfrm>
          <a:prstGeom prst="rect">
            <a:avLst/>
          </a:prstGeom>
        </p:spPr>
      </p:pic>
      <p:sp>
        <p:nvSpPr>
          <p:cNvPr id="11" name="Rectangle 10"/>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2" name="Picture 2" descr="http://www.hep.wisc.edu/cms/CMS-Color-Label.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67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2330" y="1177276"/>
            <a:ext cx="2614757" cy="2066248"/>
            <a:chOff x="532330" y="1154605"/>
            <a:chExt cx="2614757" cy="2066248"/>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7950" y="1154605"/>
              <a:ext cx="2429137" cy="2066248"/>
            </a:xfrm>
            <a:prstGeom prst="rect">
              <a:avLst/>
            </a:prstGeom>
          </p:spPr>
        </p:pic>
        <p:sp>
          <p:nvSpPr>
            <p:cNvPr id="8" name="TextBox 16"/>
            <p:cNvSpPr txBox="1">
              <a:spLocks noChangeArrowheads="1"/>
            </p:cNvSpPr>
            <p:nvPr/>
          </p:nvSpPr>
          <p:spPr bwMode="auto">
            <a:xfrm>
              <a:off x="532330" y="1455251"/>
              <a:ext cx="17436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dirty="0" smtClean="0">
                  <a:solidFill>
                    <a:schemeClr val="accent3">
                      <a:lumMod val="50000"/>
                    </a:schemeClr>
                  </a:solidFill>
                  <a:latin typeface="Calibri" pitchFamily="34" charset="0"/>
                </a:rPr>
                <a:t>HDI assembly</a:t>
              </a:r>
            </a:p>
          </p:txBody>
        </p:sp>
        <p:sp>
          <p:nvSpPr>
            <p:cNvPr id="9" name="TextBox 14"/>
            <p:cNvSpPr txBox="1">
              <a:spLocks noChangeArrowheads="1"/>
            </p:cNvSpPr>
            <p:nvPr/>
          </p:nvSpPr>
          <p:spPr bwMode="auto">
            <a:xfrm>
              <a:off x="1971165" y="2648101"/>
              <a:ext cx="1175922" cy="45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b="1" dirty="0">
                  <a:latin typeface="Calibri" pitchFamily="34" charset="0"/>
                </a:rPr>
                <a:t>2x8 </a:t>
              </a:r>
              <a:r>
                <a:rPr lang="en-US" sz="1200" b="1" dirty="0" smtClean="0">
                  <a:latin typeface="Calibri" pitchFamily="34" charset="0"/>
                </a:rPr>
                <a:t>Bump-Bond Module</a:t>
              </a:r>
              <a:endParaRPr lang="en-US" sz="1200" b="1" dirty="0">
                <a:latin typeface="Calibri" pitchFamily="34" charset="0"/>
              </a:endParaRPr>
            </a:p>
          </p:txBody>
        </p:sp>
      </p:grpSp>
      <p:pic>
        <p:nvPicPr>
          <p:cNvPr id="5" name="Picture 2" descr="C:\Users\arndt\Dropbox\upgrade_pixels\Module Assembly Station\Gantry Glue Stamp\DSCN0226.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73512" y="836427"/>
            <a:ext cx="2549821" cy="2263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arndt\Dropbox\upgrade_pixels\Module Assembly Station\Gantry Glue Stamp\DSCN0239.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187797" y="3220853"/>
            <a:ext cx="4346603" cy="3179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2800" dirty="0"/>
              <a:t>Semi-automated module </a:t>
            </a:r>
            <a:r>
              <a:rPr lang="en-US" sz="2800" dirty="0" smtClean="0"/>
              <a:t>assembly</a:t>
            </a:r>
            <a:endParaRPr lang="en-US" sz="2800" dirty="0"/>
          </a:p>
        </p:txBody>
      </p:sp>
      <p:sp>
        <p:nvSpPr>
          <p:cNvPr id="13" name="Slide Number Placeholder 12"/>
          <p:cNvSpPr>
            <a:spLocks noGrp="1"/>
          </p:cNvSpPr>
          <p:nvPr>
            <p:ph type="sldNum" sz="quarter" idx="12"/>
          </p:nvPr>
        </p:nvSpPr>
        <p:spPr/>
        <p:txBody>
          <a:bodyPr/>
          <a:lstStyle/>
          <a:p>
            <a:fld id="{D250EA64-10B2-4448-92CC-1F500D0E9D9D}" type="slidenum">
              <a:rPr lang="en-US" smtClean="0"/>
              <a:t>15</a:t>
            </a:fld>
            <a:endParaRPr lang="en-US" dirty="0"/>
          </a:p>
        </p:txBody>
      </p:sp>
      <p:sp>
        <p:nvSpPr>
          <p:cNvPr id="7" name="Date Placeholder 6"/>
          <p:cNvSpPr>
            <a:spLocks noGrp="1"/>
          </p:cNvSpPr>
          <p:nvPr>
            <p:ph type="dt" sz="half" idx="10"/>
          </p:nvPr>
        </p:nvSpPr>
        <p:spPr/>
        <p:txBody>
          <a:bodyPr/>
          <a:lstStyle/>
          <a:p>
            <a:r>
              <a:rPr lang="en-US" dirty="0" smtClean="0"/>
              <a:t>Kirk Arndt, Sept. 2013</a:t>
            </a:r>
            <a:endParaRPr lang="en-US" dirty="0"/>
          </a:p>
        </p:txBody>
      </p:sp>
      <p:sp>
        <p:nvSpPr>
          <p:cNvPr id="10" name="Footer Placeholder 9"/>
          <p:cNvSpPr>
            <a:spLocks noGrp="1"/>
          </p:cNvSpPr>
          <p:nvPr>
            <p:ph type="ftr" sz="quarter" idx="11"/>
          </p:nvPr>
        </p:nvSpPr>
        <p:spPr/>
        <p:txBody>
          <a:bodyPr/>
          <a:lstStyle/>
          <a:p>
            <a:r>
              <a:rPr lang="en-US" dirty="0" smtClean="0"/>
              <a:t>Pixel module assembly</a:t>
            </a:r>
            <a:endParaRPr lang="en-US" dirty="0"/>
          </a:p>
        </p:txBody>
      </p:sp>
      <p:sp>
        <p:nvSpPr>
          <p:cNvPr id="11" name="TextBox 10"/>
          <p:cNvSpPr txBox="1"/>
          <p:nvPr/>
        </p:nvSpPr>
        <p:spPr>
          <a:xfrm>
            <a:off x="532329" y="3503011"/>
            <a:ext cx="3389631" cy="238526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smtClean="0"/>
              <a:t>Initial epoxy dispensing trials used a syringe in </a:t>
            </a:r>
            <a:r>
              <a:rPr lang="en-US" dirty="0"/>
              <a:t>a tool on the ‘pick-and-place’ </a:t>
            </a:r>
            <a:r>
              <a:rPr lang="en-US" dirty="0" smtClean="0"/>
              <a:t>machine</a:t>
            </a:r>
          </a:p>
          <a:p>
            <a:pPr marL="285750" indent="-285750">
              <a:spcBef>
                <a:spcPts val="600"/>
              </a:spcBef>
              <a:buFont typeface="Arial" panose="020B0604020202020204" pitchFamily="34" charset="0"/>
              <a:buChar char="•"/>
            </a:pPr>
            <a:r>
              <a:rPr lang="en-US" dirty="0" smtClean="0"/>
              <a:t>Now using </a:t>
            </a:r>
            <a:r>
              <a:rPr lang="en-US" dirty="0"/>
              <a:t>a </a:t>
            </a:r>
            <a:r>
              <a:rPr lang="en-US" dirty="0" smtClean="0"/>
              <a:t>stamping tool to </a:t>
            </a:r>
            <a:r>
              <a:rPr lang="en-US" dirty="0"/>
              <a:t>improve the uniformity of Araldite 2011 epoxy dispensing (similar to the process used by </a:t>
            </a:r>
            <a:r>
              <a:rPr lang="en-US" dirty="0" smtClean="0"/>
              <a:t>CMS Barrel Pixel groups)</a:t>
            </a:r>
            <a:endParaRPr lang="en-US" dirty="0"/>
          </a:p>
        </p:txBody>
      </p:sp>
      <p:sp>
        <p:nvSpPr>
          <p:cNvPr id="14" name="Rectangle 13"/>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5" name="Picture 2" descr="http://www.hep.wisc.edu/cms/CMS-Color-Label.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21961" y="900463"/>
            <a:ext cx="1829845" cy="2199868"/>
          </a:xfrm>
          <a:prstGeom prst="rect">
            <a:avLst/>
          </a:prstGeom>
          <a:noFill/>
          <a:ln w="9525">
            <a:noFill/>
            <a:miter lim="800000"/>
            <a:headEnd/>
            <a:tailEnd/>
          </a:ln>
        </p:spPr>
      </p:pic>
    </p:spTree>
    <p:extLst>
      <p:ext uri="{BB962C8B-B14F-4D97-AF65-F5344CB8AC3E}">
        <p14:creationId xmlns:p14="http://schemas.microsoft.com/office/powerpoint/2010/main" val="295220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rndt\Dropbox\upgrade_pixels\Module Assembly Station\Gantry Glue Stamp\DSCN023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08640" y="1021404"/>
            <a:ext cx="2633127" cy="228992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797668" y="4683922"/>
            <a:ext cx="7470844" cy="1720267"/>
          </a:xfrm>
        </p:spPr>
        <p:txBody>
          <a:bodyPr>
            <a:normAutofit fontScale="62500" lnSpcReduction="20000"/>
          </a:bodyPr>
          <a:lstStyle/>
          <a:p>
            <a:pPr>
              <a:spcBef>
                <a:spcPts val="1200"/>
              </a:spcBef>
            </a:pPr>
            <a:r>
              <a:rPr lang="en-US" dirty="0" smtClean="0"/>
              <a:t>Evaluated different </a:t>
            </a:r>
            <a:r>
              <a:rPr lang="en-US" dirty="0"/>
              <a:t>rubber stamps for depositing </a:t>
            </a:r>
            <a:r>
              <a:rPr lang="en-US" dirty="0" smtClean="0"/>
              <a:t>epoxy onto </a:t>
            </a:r>
            <a:r>
              <a:rPr lang="en-US" dirty="0"/>
              <a:t>the sensor </a:t>
            </a:r>
            <a:r>
              <a:rPr lang="en-US" dirty="0" smtClean="0"/>
              <a:t>for </a:t>
            </a:r>
            <a:r>
              <a:rPr lang="en-US" dirty="0"/>
              <a:t>gluing </a:t>
            </a:r>
            <a:r>
              <a:rPr lang="en-US" dirty="0" smtClean="0"/>
              <a:t>HDIs to 2x8 </a:t>
            </a:r>
            <a:r>
              <a:rPr lang="en-US" dirty="0"/>
              <a:t>bare </a:t>
            </a:r>
            <a:r>
              <a:rPr lang="en-US" dirty="0" smtClean="0"/>
              <a:t>modules.  </a:t>
            </a:r>
            <a:endParaRPr lang="en-US" dirty="0"/>
          </a:p>
          <a:p>
            <a:pPr>
              <a:spcBef>
                <a:spcPts val="1200"/>
              </a:spcBef>
            </a:pPr>
            <a:r>
              <a:rPr lang="en-US" dirty="0" smtClean="0"/>
              <a:t>Designed </a:t>
            </a:r>
            <a:r>
              <a:rPr lang="en-US" dirty="0"/>
              <a:t>a custom front-end tool for stamping the epoxy using the gantry </a:t>
            </a:r>
            <a:r>
              <a:rPr lang="en-US" dirty="0" smtClean="0"/>
              <a:t>positioning system.</a:t>
            </a:r>
          </a:p>
          <a:p>
            <a:pPr>
              <a:spcBef>
                <a:spcPts val="1200"/>
              </a:spcBef>
            </a:pPr>
            <a:r>
              <a:rPr lang="en-US" dirty="0"/>
              <a:t>B</a:t>
            </a:r>
            <a:r>
              <a:rPr lang="en-US" dirty="0" smtClean="0"/>
              <a:t>onded numerous mock-up HDI onto glass slides to inspect epoxy bond coverage.</a:t>
            </a:r>
            <a:endParaRPr lang="en-US" dirty="0"/>
          </a:p>
        </p:txBody>
      </p:sp>
      <p:sp>
        <p:nvSpPr>
          <p:cNvPr id="6" name="Date Placeholder 5"/>
          <p:cNvSpPr>
            <a:spLocks noGrp="1"/>
          </p:cNvSpPr>
          <p:nvPr>
            <p:ph type="dt" sz="half" idx="10"/>
          </p:nvPr>
        </p:nvSpPr>
        <p:spPr/>
        <p:txBody>
          <a:bodyPr/>
          <a:lstStyle/>
          <a:p>
            <a:r>
              <a:rPr lang="en-US" dirty="0" smtClean="0"/>
              <a:t>Kirk Arndt, Mar. 2015</a:t>
            </a:r>
            <a:endParaRPr lang="en-US" dirty="0"/>
          </a:p>
        </p:txBody>
      </p:sp>
      <p:sp>
        <p:nvSpPr>
          <p:cNvPr id="7" name="Footer Placeholder 6"/>
          <p:cNvSpPr>
            <a:spLocks noGrp="1"/>
          </p:cNvSpPr>
          <p:nvPr>
            <p:ph type="ftr" sz="quarter" idx="11"/>
          </p:nvPr>
        </p:nvSpPr>
        <p:spPr/>
        <p:txBody>
          <a:bodyPr/>
          <a:lstStyle/>
          <a:p>
            <a:r>
              <a:rPr lang="en-US" dirty="0" smtClean="0"/>
              <a:t>WP3 module assembly</a:t>
            </a:r>
            <a:endParaRPr lang="en-US" dirty="0"/>
          </a:p>
        </p:txBody>
      </p:sp>
      <p:sp>
        <p:nvSpPr>
          <p:cNvPr id="4" name="Slide Number Placeholder 3"/>
          <p:cNvSpPr>
            <a:spLocks noGrp="1"/>
          </p:cNvSpPr>
          <p:nvPr>
            <p:ph type="sldNum" sz="quarter" idx="12"/>
          </p:nvPr>
        </p:nvSpPr>
        <p:spPr/>
        <p:txBody>
          <a:bodyPr/>
          <a:lstStyle/>
          <a:p>
            <a:fld id="{432CECDE-888C-4028-8FBA-70223BB4AC78}" type="slidenum">
              <a:rPr lang="en-US" smtClean="0"/>
              <a:pPr/>
              <a:t>16</a:t>
            </a:fld>
            <a:endParaRPr lang="en-US" dirty="0"/>
          </a:p>
        </p:txBody>
      </p:sp>
      <p:sp>
        <p:nvSpPr>
          <p:cNvPr id="5" name="Title 4"/>
          <p:cNvSpPr>
            <a:spLocks noGrp="1"/>
          </p:cNvSpPr>
          <p:nvPr>
            <p:ph type="title"/>
          </p:nvPr>
        </p:nvSpPr>
        <p:spPr/>
        <p:txBody>
          <a:bodyPr>
            <a:normAutofit/>
          </a:bodyPr>
          <a:lstStyle/>
          <a:p>
            <a:r>
              <a:rPr lang="en-US" dirty="0" smtClean="0"/>
              <a:t>Module assembly trials</a:t>
            </a:r>
            <a:endParaRPr lang="en-US" dirty="0"/>
          </a:p>
        </p:txBody>
      </p:sp>
      <p:pic>
        <p:nvPicPr>
          <p:cNvPr id="11" name="Picture 3" descr="C:\Users\arndt\Dropbox\upgrade_pixels\2013 reports\CERN EDR\module assembly\pictures\IMG_0841.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a:stretch/>
        </p:blipFill>
        <p:spPr bwMode="auto">
          <a:xfrm rot="5400000">
            <a:off x="5926690" y="1349076"/>
            <a:ext cx="3216256" cy="25705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rndt\Dropbox\upgrade_pixels\2013 reports\CERN EDR\module assembly\pictures\IMG_0825.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03562" y="938679"/>
            <a:ext cx="2665433" cy="1999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arndt\Dropbox\upgrade_pixels\Module Assembly Station\Gantry Glue Stamp\DSCN0239.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321741" y="2889115"/>
            <a:ext cx="2413392" cy="176562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4" name="Picture 2" descr="http://www.hep.wisc.edu/cms/CMS-Color-Label.gi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397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assembly trials</a:t>
            </a:r>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17</a:t>
            </a:fld>
            <a:endParaRPr lang="en-US" dirty="0"/>
          </a:p>
        </p:txBody>
      </p:sp>
      <p:pic>
        <p:nvPicPr>
          <p:cNvPr id="1028" name="Picture 4" descr="C:\Users\arndt\Dropbox\upgrade_pixels\2013 reports\CERN EDR\module assembly\pictures\IMG_084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837" y="897018"/>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rndt\Dropbox\upgrade_pixels\2013 reports\CERN EDR\module assembly\pictures\IMG_086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81103" y="897018"/>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rndt\Dropbox\upgrade_pixels\2013 reports\CERN EDR\module assembly\pictures\IMG_0866.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980097" y="897018"/>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rndt\Dropbox\upgrade_pixels\2013 reports\CERN EDR\module assembly\pictures\IMG_085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02837" y="3090253"/>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rndt\Dropbox\upgrade_pixels\2013 reports\CERN EDR\module assembly\pictures\IMG_0870.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81103" y="3090253"/>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rndt\Dropbox\upgrade_pixels\2013 reports\CERN EDR\module assembly\pictures\IMG_0871.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5980097" y="3090253"/>
            <a:ext cx="27432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7"/>
          <p:cNvSpPr txBox="1">
            <a:spLocks/>
          </p:cNvSpPr>
          <p:nvPr/>
        </p:nvSpPr>
        <p:spPr>
          <a:xfrm>
            <a:off x="875489" y="5248125"/>
            <a:ext cx="7286018" cy="1113764"/>
          </a:xfrm>
          <a:prstGeom prst="rect">
            <a:avLst/>
          </a:prstGeom>
        </p:spPr>
        <p:txBody>
          <a:bodyPr>
            <a:normAutofit/>
          </a:bodyPr>
          <a:lstStyle>
            <a:lvl1pPr marL="269875" indent="-269875" algn="l" defTabSz="457200" rtl="0" eaLnBrk="1" latinLnBrk="0" hangingPunct="1">
              <a:spcBef>
                <a:spcPts val="2400"/>
              </a:spcBef>
              <a:buClr>
                <a:schemeClr val="accent2"/>
              </a:buClr>
              <a:buSzPct val="100000"/>
              <a:buFont typeface="Wingdings" charset="2"/>
              <a:buChar char="§"/>
              <a:defRPr sz="2800" b="0" kern="1200">
                <a:solidFill>
                  <a:schemeClr val="tx2">
                    <a:lumMod val="50000"/>
                  </a:schemeClr>
                </a:solidFill>
                <a:latin typeface="Arial"/>
                <a:ea typeface="+mn-ea"/>
                <a:cs typeface="Arial"/>
              </a:defRPr>
            </a:lvl1pPr>
            <a:lvl2pPr marL="685800" indent="-228600" algn="l" defTabSz="457200" rtl="0" eaLnBrk="1" latinLnBrk="0" hangingPunct="1">
              <a:spcBef>
                <a:spcPct val="20000"/>
              </a:spcBef>
              <a:buFont typeface="Wingdings" charset="2"/>
              <a:buChar char="§"/>
              <a:defRPr sz="2000" kern="1200">
                <a:solidFill>
                  <a:schemeClr val="tx2"/>
                </a:solidFill>
                <a:latin typeface="Arial"/>
                <a:ea typeface="+mn-ea"/>
                <a:cs typeface="Arial"/>
              </a:defRPr>
            </a:lvl2pPr>
            <a:lvl3pPr marL="1143000" indent="-228600" algn="l" defTabSz="457200" rtl="0" eaLnBrk="1" latinLnBrk="0" hangingPunct="1">
              <a:spcBef>
                <a:spcPct val="20000"/>
              </a:spcBef>
              <a:buFont typeface="Courier New"/>
              <a:buChar char="o"/>
              <a:defRPr sz="1800" kern="1200">
                <a:solidFill>
                  <a:schemeClr val="tx2"/>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2"/>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E</a:t>
            </a:r>
            <a:r>
              <a:rPr lang="en-US" sz="2000" dirty="0" smtClean="0"/>
              <a:t>poxy </a:t>
            </a:r>
            <a:r>
              <a:rPr lang="en-US" sz="2000" dirty="0"/>
              <a:t>stamping and pick-and-place assembly of mechanical grade components using the gantry and custom front-end tools</a:t>
            </a:r>
          </a:p>
        </p:txBody>
      </p:sp>
      <p:sp>
        <p:nvSpPr>
          <p:cNvPr id="13" name="Rectangle 12"/>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4" name="Picture 2" descr="http://www.hep.wisc.edu/cms/CMS-Color-Label.gi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70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arndt\Dropbox\upgrade_pixels\2013 reports\CERN EDR\module assembly\pictures\IMG_084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54835" y="3734139"/>
            <a:ext cx="27432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p:cNvSpPr>
            <a:spLocks noGrp="1"/>
          </p:cNvSpPr>
          <p:nvPr>
            <p:ph type="title"/>
          </p:nvPr>
        </p:nvSpPr>
        <p:spPr/>
        <p:txBody>
          <a:bodyPr/>
          <a:lstStyle/>
          <a:p>
            <a:r>
              <a:rPr lang="en-US" dirty="0" smtClean="0"/>
              <a:t>Module assembly trials</a:t>
            </a:r>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18</a:t>
            </a:fld>
            <a:endParaRPr lang="en-US" dirty="0"/>
          </a:p>
        </p:txBody>
      </p:sp>
      <p:pic>
        <p:nvPicPr>
          <p:cNvPr id="2050" name="Picture 2" descr="C:\Users\arndt\Dropbox\upgrade_pixels\2013 reports\CERN EDR\module assembly\pictures\IMG_0873.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82597" y="1032854"/>
            <a:ext cx="4033365" cy="2268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arndt\Dropbox\upgrade_pixels\2013 reports\CERN EDR\module assembly\pictures\IMG_0872.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67718" y="1032854"/>
            <a:ext cx="3125457" cy="2576108"/>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7"/>
          <p:cNvSpPr txBox="1">
            <a:spLocks/>
          </p:cNvSpPr>
          <p:nvPr/>
        </p:nvSpPr>
        <p:spPr>
          <a:xfrm>
            <a:off x="552543" y="3815659"/>
            <a:ext cx="4466929" cy="2251902"/>
          </a:xfrm>
          <a:prstGeom prst="rect">
            <a:avLst/>
          </a:prstGeom>
        </p:spPr>
        <p:txBody>
          <a:bodyPr>
            <a:normAutofit fontScale="85000" lnSpcReduction="10000"/>
          </a:bodyPr>
          <a:lstStyle>
            <a:lvl1pPr marL="269875" indent="-269875" algn="l" defTabSz="457200" rtl="0" eaLnBrk="1" latinLnBrk="0" hangingPunct="1">
              <a:spcBef>
                <a:spcPts val="2400"/>
              </a:spcBef>
              <a:buClr>
                <a:schemeClr val="accent2"/>
              </a:buClr>
              <a:buSzPct val="100000"/>
              <a:buFont typeface="Wingdings" charset="2"/>
              <a:buChar char="§"/>
              <a:defRPr sz="2800" b="0" kern="1200">
                <a:solidFill>
                  <a:schemeClr val="tx2">
                    <a:lumMod val="50000"/>
                  </a:schemeClr>
                </a:solidFill>
                <a:latin typeface="Arial"/>
                <a:ea typeface="+mn-ea"/>
                <a:cs typeface="Arial"/>
              </a:defRPr>
            </a:lvl1pPr>
            <a:lvl2pPr marL="685800" indent="-228600" algn="l" defTabSz="457200" rtl="0" eaLnBrk="1" latinLnBrk="0" hangingPunct="1">
              <a:spcBef>
                <a:spcPct val="20000"/>
              </a:spcBef>
              <a:buFont typeface="Wingdings" charset="2"/>
              <a:buChar char="§"/>
              <a:defRPr sz="2000" kern="1200">
                <a:solidFill>
                  <a:schemeClr val="tx2"/>
                </a:solidFill>
                <a:latin typeface="Arial"/>
                <a:ea typeface="+mn-ea"/>
                <a:cs typeface="Arial"/>
              </a:defRPr>
            </a:lvl2pPr>
            <a:lvl3pPr marL="1143000" indent="-228600" algn="l" defTabSz="457200" rtl="0" eaLnBrk="1" latinLnBrk="0" hangingPunct="1">
              <a:spcBef>
                <a:spcPct val="20000"/>
              </a:spcBef>
              <a:buFont typeface="Courier New"/>
              <a:buChar char="o"/>
              <a:defRPr sz="1800" kern="1200">
                <a:solidFill>
                  <a:schemeClr val="tx2"/>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2"/>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t>Dozens of mock-up modules assembled with mechanical grade components to inspect HDI placement accuracy, </a:t>
            </a:r>
            <a:r>
              <a:rPr lang="en-US" dirty="0" smtClean="0"/>
              <a:t>wire bond </a:t>
            </a:r>
            <a:r>
              <a:rPr lang="en-US" dirty="0"/>
              <a:t>and encapsulation programs</a:t>
            </a:r>
          </a:p>
        </p:txBody>
      </p:sp>
      <p:sp>
        <p:nvSpPr>
          <p:cNvPr id="11" name="Rectangle 10"/>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2" name="Picture 2" descr="http://www.hep.wisc.edu/cms/CMS-Color-Label.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39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vron 10"/>
          <p:cNvSpPr/>
          <p:nvPr/>
        </p:nvSpPr>
        <p:spPr>
          <a:xfrm>
            <a:off x="3309129" y="5915256"/>
            <a:ext cx="15885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Wire-bonding</a:t>
            </a:r>
            <a:endParaRPr lang="en-US" sz="1200" dirty="0">
              <a:solidFill>
                <a:schemeClr val="tx1"/>
              </a:solidFill>
            </a:endParaRPr>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19</a:t>
            </a:fld>
            <a:endParaRPr lang="en-US" dirty="0"/>
          </a:p>
        </p:txBody>
      </p:sp>
      <p:sp>
        <p:nvSpPr>
          <p:cNvPr id="6" name="Title 5"/>
          <p:cNvSpPr>
            <a:spLocks noGrp="1"/>
          </p:cNvSpPr>
          <p:nvPr>
            <p:ph type="title"/>
          </p:nvPr>
        </p:nvSpPr>
        <p:spPr>
          <a:xfrm>
            <a:off x="1371599" y="110440"/>
            <a:ext cx="7398689" cy="699810"/>
          </a:xfrm>
        </p:spPr>
        <p:txBody>
          <a:bodyPr>
            <a:normAutofit fontScale="90000"/>
          </a:bodyPr>
          <a:lstStyle/>
          <a:p>
            <a:r>
              <a:rPr lang="en-US" dirty="0" smtClean="0"/>
              <a:t>Summary - FPix Upgrade module assembly </a:t>
            </a:r>
            <a:endParaRPr lang="en-US" dirty="0"/>
          </a:p>
        </p:txBody>
      </p:sp>
      <p:sp>
        <p:nvSpPr>
          <p:cNvPr id="12" name="Chevron 11"/>
          <p:cNvSpPr/>
          <p:nvPr/>
        </p:nvSpPr>
        <p:spPr>
          <a:xfrm>
            <a:off x="1687443" y="5915256"/>
            <a:ext cx="1856532"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G</a:t>
            </a:r>
            <a:r>
              <a:rPr lang="en-US" sz="1200" dirty="0" smtClean="0">
                <a:solidFill>
                  <a:schemeClr val="tx1"/>
                </a:solidFill>
              </a:rPr>
              <a:t>lue HDI</a:t>
            </a:r>
          </a:p>
          <a:p>
            <a:pPr algn="ctr"/>
            <a:r>
              <a:rPr lang="en-US" sz="1200" dirty="0" smtClean="0">
                <a:solidFill>
                  <a:schemeClr val="tx1"/>
                </a:solidFill>
              </a:rPr>
              <a:t>to bare module</a:t>
            </a:r>
            <a:endParaRPr lang="en-US" sz="1200" dirty="0">
              <a:solidFill>
                <a:schemeClr val="tx1"/>
              </a:solidFill>
            </a:endParaRPr>
          </a:p>
        </p:txBody>
      </p:sp>
      <p:grpSp>
        <p:nvGrpSpPr>
          <p:cNvPr id="16" name="Group 15"/>
          <p:cNvGrpSpPr/>
          <p:nvPr/>
        </p:nvGrpSpPr>
        <p:grpSpPr>
          <a:xfrm>
            <a:off x="162340" y="5915256"/>
            <a:ext cx="1626567" cy="534124"/>
            <a:chOff x="782834" y="1748480"/>
            <a:chExt cx="1626567" cy="1039693"/>
          </a:xfrm>
        </p:grpSpPr>
        <p:sp>
          <p:nvSpPr>
            <p:cNvPr id="8" name="Pentagon 7"/>
            <p:cNvSpPr/>
            <p:nvPr/>
          </p:nvSpPr>
          <p:spPr>
            <a:xfrm>
              <a:off x="782834" y="1748480"/>
              <a:ext cx="1626567" cy="539331"/>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Receive HDI</a:t>
              </a:r>
              <a:endParaRPr lang="en-US" sz="1200" dirty="0">
                <a:solidFill>
                  <a:schemeClr val="tx1"/>
                </a:solidFill>
              </a:endParaRPr>
            </a:p>
          </p:txBody>
        </p:sp>
        <p:sp>
          <p:nvSpPr>
            <p:cNvPr id="9" name="Pentagon 8"/>
            <p:cNvSpPr/>
            <p:nvPr/>
          </p:nvSpPr>
          <p:spPr>
            <a:xfrm>
              <a:off x="782834" y="2287812"/>
              <a:ext cx="1626567" cy="500361"/>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Receive bare module</a:t>
              </a:r>
              <a:endParaRPr lang="en-US" sz="1200" dirty="0">
                <a:solidFill>
                  <a:schemeClr val="tx1"/>
                </a:solidFill>
              </a:endParaRPr>
            </a:p>
          </p:txBody>
        </p:sp>
      </p:grpSp>
      <p:sp>
        <p:nvSpPr>
          <p:cNvPr id="13" name="Chevron 12"/>
          <p:cNvSpPr/>
          <p:nvPr/>
        </p:nvSpPr>
        <p:spPr>
          <a:xfrm>
            <a:off x="4662240" y="5915256"/>
            <a:ext cx="160402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Potting</a:t>
            </a:r>
            <a:endParaRPr lang="en-US" sz="1200" dirty="0">
              <a:solidFill>
                <a:schemeClr val="tx1"/>
              </a:solidFill>
            </a:endParaRPr>
          </a:p>
        </p:txBody>
      </p:sp>
      <p:sp>
        <p:nvSpPr>
          <p:cNvPr id="14" name="Chevron 13"/>
          <p:cNvSpPr/>
          <p:nvPr/>
        </p:nvSpPr>
        <p:spPr>
          <a:xfrm>
            <a:off x="6027862" y="5915256"/>
            <a:ext cx="1635080"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Testing</a:t>
            </a:r>
            <a:endParaRPr lang="en-US" sz="1200" dirty="0">
              <a:solidFill>
                <a:schemeClr val="tx1"/>
              </a:solidFill>
            </a:endParaRPr>
          </a:p>
        </p:txBody>
      </p:sp>
      <p:sp>
        <p:nvSpPr>
          <p:cNvPr id="15" name="Chevron 14"/>
          <p:cNvSpPr/>
          <p:nvPr/>
        </p:nvSpPr>
        <p:spPr>
          <a:xfrm>
            <a:off x="7428094" y="5915256"/>
            <a:ext cx="1554156" cy="534124"/>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Shipping</a:t>
            </a:r>
            <a:endParaRPr lang="en-US" sz="1200" dirty="0">
              <a:solidFill>
                <a:schemeClr val="tx1"/>
              </a:solidFill>
            </a:endParaRPr>
          </a:p>
        </p:txBody>
      </p:sp>
      <p:sp>
        <p:nvSpPr>
          <p:cNvPr id="18" name="Content Placeholder 1"/>
          <p:cNvSpPr>
            <a:spLocks noGrp="1"/>
          </p:cNvSpPr>
          <p:nvPr>
            <p:ph idx="1"/>
          </p:nvPr>
        </p:nvSpPr>
        <p:spPr>
          <a:xfrm>
            <a:off x="564204" y="3249038"/>
            <a:ext cx="7811311" cy="2292467"/>
          </a:xfrm>
        </p:spPr>
        <p:txBody>
          <a:bodyPr>
            <a:normAutofit fontScale="70000" lnSpcReduction="20000"/>
          </a:bodyPr>
          <a:lstStyle/>
          <a:p>
            <a:r>
              <a:rPr lang="en-US" dirty="0" smtClean="0"/>
              <a:t>Yield</a:t>
            </a:r>
            <a:endParaRPr lang="en-US" dirty="0"/>
          </a:p>
          <a:p>
            <a:pPr lvl="1"/>
            <a:r>
              <a:rPr lang="en-US" dirty="0"/>
              <a:t>85% expected (same type of hybrid, evolutionary </a:t>
            </a:r>
            <a:r>
              <a:rPr lang="en-US" dirty="0" smtClean="0"/>
              <a:t>approach, </a:t>
            </a:r>
            <a:r>
              <a:rPr lang="en-US" dirty="0"/>
              <a:t>experienced people involved</a:t>
            </a:r>
            <a:r>
              <a:rPr lang="en-US" dirty="0" smtClean="0"/>
              <a:t>)</a:t>
            </a:r>
          </a:p>
          <a:p>
            <a:r>
              <a:rPr lang="en-US" dirty="0" smtClean="0"/>
              <a:t>Delay of supplies (HDI, bare modules) or problems at one site</a:t>
            </a:r>
            <a:endParaRPr lang="en-US" dirty="0"/>
          </a:p>
          <a:p>
            <a:pPr lvl="1"/>
            <a:r>
              <a:rPr lang="en-US" dirty="0" smtClean="0"/>
              <a:t>Either or both sites can be extended to higher throughput. 2x increase can be easily achieved with minimal effort by duplicating tools</a:t>
            </a:r>
          </a:p>
          <a:p>
            <a:r>
              <a:rPr lang="en-US" dirty="0" smtClean="0"/>
              <a:t>Ready to begin pre-production module assembly and testing</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26435" y="776600"/>
            <a:ext cx="2025794" cy="192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4204" y="996319"/>
            <a:ext cx="6439711" cy="2181322"/>
          </a:xfrm>
          <a:prstGeom prst="rect">
            <a:avLst/>
          </a:prstGeom>
        </p:spPr>
        <p:txBody>
          <a:bodyPr wrap="square">
            <a:normAutofit fontScale="70000" lnSpcReduction="20000"/>
          </a:bodyPr>
          <a:lstStyle/>
          <a:p>
            <a:pPr marL="269875" lvl="0" indent="-269875">
              <a:spcBef>
                <a:spcPts val="2400"/>
              </a:spcBef>
              <a:buClr>
                <a:srgbClr val="D50001"/>
              </a:buClr>
              <a:buSzPct val="100000"/>
              <a:buFont typeface="Wingdings" charset="2"/>
              <a:buChar char="§"/>
            </a:pPr>
            <a:r>
              <a:rPr lang="en-US" sz="2800" dirty="0">
                <a:solidFill>
                  <a:srgbClr val="1F497D">
                    <a:lumMod val="50000"/>
                  </a:srgbClr>
                </a:solidFill>
                <a:latin typeface="Arial"/>
                <a:cs typeface="Arial"/>
              </a:rPr>
              <a:t>Robustness</a:t>
            </a:r>
          </a:p>
          <a:p>
            <a:pPr marL="685800" lvl="1" indent="-228600">
              <a:spcBef>
                <a:spcPct val="20000"/>
              </a:spcBef>
              <a:buFont typeface="Wingdings" charset="2"/>
              <a:buChar char="§"/>
            </a:pPr>
            <a:r>
              <a:rPr lang="en-US" sz="2000" dirty="0">
                <a:solidFill>
                  <a:srgbClr val="1F497D"/>
                </a:solidFill>
                <a:latin typeface="Arial"/>
                <a:cs typeface="Arial"/>
              </a:rPr>
              <a:t>One module type simplifies design and fabrication</a:t>
            </a:r>
          </a:p>
          <a:p>
            <a:pPr marL="685800" lvl="1" indent="-228600">
              <a:spcBef>
                <a:spcPct val="20000"/>
              </a:spcBef>
              <a:buFont typeface="Wingdings" charset="2"/>
              <a:buChar char="§"/>
            </a:pPr>
            <a:r>
              <a:rPr lang="en-US" sz="2000" dirty="0">
                <a:solidFill>
                  <a:srgbClr val="1F497D"/>
                </a:solidFill>
                <a:latin typeface="Arial"/>
                <a:cs typeface="Arial"/>
              </a:rPr>
              <a:t>Significantly reduces the risk associated with sensor, bump bonding, and module assembly yield compared to a design requiring many sensor types </a:t>
            </a:r>
          </a:p>
          <a:p>
            <a:pPr marL="269875" lvl="0" indent="-269875">
              <a:spcBef>
                <a:spcPts val="2400"/>
              </a:spcBef>
              <a:buClr>
                <a:srgbClr val="D50001"/>
              </a:buClr>
              <a:buSzPct val="100000"/>
              <a:buFont typeface="Wingdings" charset="2"/>
              <a:buChar char="§"/>
            </a:pPr>
            <a:r>
              <a:rPr lang="en-US" sz="2800" dirty="0">
                <a:solidFill>
                  <a:srgbClr val="1F497D">
                    <a:lumMod val="50000"/>
                  </a:srgbClr>
                </a:solidFill>
                <a:latin typeface="Arial"/>
                <a:cs typeface="Arial"/>
              </a:rPr>
              <a:t>Uniformity among module assembly/testing sites</a:t>
            </a:r>
          </a:p>
          <a:p>
            <a:pPr marL="685800" lvl="1" indent="-228600">
              <a:spcBef>
                <a:spcPct val="20000"/>
              </a:spcBef>
              <a:buFont typeface="Wingdings" charset="2"/>
              <a:buChar char="§"/>
            </a:pPr>
            <a:r>
              <a:rPr lang="en-US" sz="2000" dirty="0">
                <a:solidFill>
                  <a:srgbClr val="1F497D"/>
                </a:solidFill>
                <a:latin typeface="Arial"/>
                <a:cs typeface="Arial"/>
              </a:rPr>
              <a:t>Both sites are replicas using same setup and tools</a:t>
            </a:r>
          </a:p>
          <a:p>
            <a:pPr marL="685800" lvl="1" indent="-228600">
              <a:spcBef>
                <a:spcPct val="20000"/>
              </a:spcBef>
              <a:buFont typeface="Wingdings" charset="2"/>
              <a:buChar char="§"/>
            </a:pPr>
            <a:r>
              <a:rPr lang="en-US" sz="2000" dirty="0">
                <a:solidFill>
                  <a:srgbClr val="1F497D"/>
                </a:solidFill>
                <a:latin typeface="Arial"/>
                <a:cs typeface="Arial"/>
              </a:rPr>
              <a:t>Established exchange of drawings, code, experience, etc.</a:t>
            </a:r>
          </a:p>
        </p:txBody>
      </p:sp>
      <p:sp>
        <p:nvSpPr>
          <p:cNvPr id="17" name="TextBox 16"/>
          <p:cNvSpPr txBox="1"/>
          <p:nvPr/>
        </p:nvSpPr>
        <p:spPr>
          <a:xfrm>
            <a:off x="6611837" y="2676932"/>
            <a:ext cx="2454989" cy="523220"/>
          </a:xfrm>
          <a:prstGeom prst="rect">
            <a:avLst/>
          </a:prstGeom>
          <a:noFill/>
        </p:spPr>
        <p:txBody>
          <a:bodyPr wrap="square" rtlCol="0">
            <a:spAutoFit/>
          </a:bodyPr>
          <a:lstStyle/>
          <a:p>
            <a:pPr algn="ctr"/>
            <a:r>
              <a:rPr lang="en-US" sz="1400" i="1" dirty="0" smtClean="0"/>
              <a:t>pre-production BBMs delivered to Purdue and UNL</a:t>
            </a:r>
            <a:endParaRPr lang="en-US" sz="1400" i="1" dirty="0"/>
          </a:p>
        </p:txBody>
      </p:sp>
      <p:sp>
        <p:nvSpPr>
          <p:cNvPr id="19" name="Rectangle 18"/>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20" name="Picture 2" descr="http://www.hep.wisc.edu/cms/CMS-Color-Label.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74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2</a:t>
            </a:fld>
            <a:endParaRPr lang="en-US" dirty="0"/>
          </a:p>
        </p:txBody>
      </p:sp>
      <p:sp>
        <p:nvSpPr>
          <p:cNvPr id="2" name="Content Placeholder 1"/>
          <p:cNvSpPr>
            <a:spLocks noGrp="1"/>
          </p:cNvSpPr>
          <p:nvPr>
            <p:ph idx="4294967295"/>
          </p:nvPr>
        </p:nvSpPr>
        <p:spPr>
          <a:xfrm>
            <a:off x="798344" y="1182688"/>
            <a:ext cx="7402066" cy="5224462"/>
          </a:xfrm>
        </p:spPr>
        <p:txBody>
          <a:bodyPr>
            <a:normAutofit/>
          </a:bodyPr>
          <a:lstStyle/>
          <a:p>
            <a:r>
              <a:rPr lang="en-US" dirty="0" smtClean="0"/>
              <a:t>Background</a:t>
            </a:r>
          </a:p>
          <a:p>
            <a:r>
              <a:rPr lang="en-US" dirty="0" smtClean="0"/>
              <a:t>CMS </a:t>
            </a:r>
            <a:r>
              <a:rPr lang="en-US" dirty="0"/>
              <a:t>Phase 1 </a:t>
            </a:r>
            <a:r>
              <a:rPr lang="en-US" dirty="0" smtClean="0"/>
              <a:t>Forward Pixel Upgrade</a:t>
            </a:r>
          </a:p>
          <a:p>
            <a:r>
              <a:rPr lang="en-US" dirty="0" smtClean="0"/>
              <a:t>Module assembly sequence</a:t>
            </a:r>
          </a:p>
          <a:p>
            <a:r>
              <a:rPr lang="en-US" dirty="0" smtClean="0"/>
              <a:t>Module assembly trials</a:t>
            </a:r>
          </a:p>
          <a:p>
            <a:r>
              <a:rPr lang="en-US" dirty="0" smtClean="0"/>
              <a:t>Summary</a:t>
            </a:r>
          </a:p>
        </p:txBody>
      </p:sp>
    </p:spTree>
    <p:extLst>
      <p:ext uri="{BB962C8B-B14F-4D97-AF65-F5344CB8AC3E}">
        <p14:creationId xmlns:p14="http://schemas.microsoft.com/office/powerpoint/2010/main" val="4057334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20</a:t>
            </a:fld>
            <a:endParaRPr lang="en-US" dirty="0"/>
          </a:p>
        </p:txBody>
      </p:sp>
      <p:sp>
        <p:nvSpPr>
          <p:cNvPr id="6" name="Title 5"/>
          <p:cNvSpPr>
            <a:spLocks noGrp="1"/>
          </p:cNvSpPr>
          <p:nvPr>
            <p:ph type="title"/>
          </p:nvPr>
        </p:nvSpPr>
        <p:spPr>
          <a:xfrm>
            <a:off x="1212615" y="110440"/>
            <a:ext cx="7633171" cy="699810"/>
          </a:xfrm>
        </p:spPr>
        <p:txBody>
          <a:bodyPr>
            <a:normAutofit fontScale="90000"/>
          </a:bodyPr>
          <a:lstStyle/>
          <a:p>
            <a:r>
              <a:rPr lang="en-GB" dirty="0" smtClean="0"/>
              <a:t>ATLAS Upgrade hybrid and module assembly</a:t>
            </a:r>
            <a:endParaRPr lang="en-GB" dirty="0"/>
          </a:p>
        </p:txBody>
      </p:sp>
      <p:pic>
        <p:nvPicPr>
          <p:cNvPr id="7" name="Picture 6"/>
          <p:cNvPicPr>
            <a:picLocks noChangeAspect="1"/>
          </p:cNvPicPr>
          <p:nvPr/>
        </p:nvPicPr>
        <p:blipFill>
          <a:blip r:embed="rId2"/>
          <a:stretch>
            <a:fillRect/>
          </a:stretch>
        </p:blipFill>
        <p:spPr>
          <a:xfrm>
            <a:off x="475398" y="1366475"/>
            <a:ext cx="3213371" cy="2728912"/>
          </a:xfrm>
          <a:prstGeom prst="rect">
            <a:avLst/>
          </a:prstGeom>
        </p:spPr>
      </p:pic>
      <p:pic>
        <p:nvPicPr>
          <p:cNvPr id="8" name="Picture 5" descr="M:\work\talks\nsk2010\mytalk\0803011_01-A5-at-72-dpi.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375" y="110440"/>
            <a:ext cx="1054100" cy="1264920"/>
          </a:xfrm>
          <a:prstGeom prst="rect">
            <a:avLst/>
          </a:prstGeom>
          <a:noFill/>
        </p:spPr>
      </p:pic>
      <p:sp>
        <p:nvSpPr>
          <p:cNvPr id="9" name="TextBox 8"/>
          <p:cNvSpPr txBox="1"/>
          <p:nvPr/>
        </p:nvSpPr>
        <p:spPr>
          <a:xfrm>
            <a:off x="3971925" y="958553"/>
            <a:ext cx="4670897" cy="4909036"/>
          </a:xfrm>
          <a:prstGeom prst="rect">
            <a:avLst/>
          </a:prstGeom>
          <a:noFill/>
          <a:ln>
            <a:solidFill>
              <a:schemeClr val="accent1"/>
            </a:solidFill>
          </a:ln>
        </p:spPr>
        <p:txBody>
          <a:bodyPr wrap="square" rtlCol="0">
            <a:spAutoFit/>
          </a:bodyPr>
          <a:lstStyle/>
          <a:p>
            <a:pPr>
              <a:spcBef>
                <a:spcPts val="600"/>
              </a:spcBef>
            </a:pPr>
            <a:r>
              <a:rPr lang="en-GB" dirty="0"/>
              <a:t>T</a:t>
            </a:r>
            <a:r>
              <a:rPr lang="en-GB" dirty="0" smtClean="0"/>
              <a:t>ooling and procedures for gantry system similar to manual assembly:</a:t>
            </a:r>
          </a:p>
          <a:p>
            <a:pPr marL="342900" indent="-342900">
              <a:spcBef>
                <a:spcPts val="600"/>
              </a:spcBef>
              <a:buFont typeface="+mj-lt"/>
              <a:buAutoNum type="arabicParenR"/>
            </a:pPr>
            <a:r>
              <a:rPr lang="en-US" dirty="0" smtClean="0">
                <a:solidFill>
                  <a:schemeClr val="tx2"/>
                </a:solidFill>
              </a:rPr>
              <a:t>ASICs </a:t>
            </a:r>
            <a:r>
              <a:rPr lang="en-US" dirty="0">
                <a:solidFill>
                  <a:schemeClr val="tx2"/>
                </a:solidFill>
              </a:rPr>
              <a:t>picked up from the </a:t>
            </a:r>
            <a:r>
              <a:rPr lang="en-US" dirty="0" smtClean="0">
                <a:solidFill>
                  <a:schemeClr val="tx2"/>
                </a:solidFill>
              </a:rPr>
              <a:t>tray/chip carrier </a:t>
            </a:r>
            <a:r>
              <a:rPr lang="en-US" dirty="0">
                <a:solidFill>
                  <a:schemeClr val="tx2"/>
                </a:solidFill>
              </a:rPr>
              <a:t>using a vacuum pickup </a:t>
            </a:r>
            <a:r>
              <a:rPr lang="en-US" dirty="0" smtClean="0">
                <a:solidFill>
                  <a:schemeClr val="tx2"/>
                </a:solidFill>
              </a:rPr>
              <a:t>tool, aligned/placed on vacuum chuck</a:t>
            </a:r>
          </a:p>
          <a:p>
            <a:pPr marL="342900" indent="-342900">
              <a:spcBef>
                <a:spcPts val="600"/>
              </a:spcBef>
              <a:buFont typeface="+mj-lt"/>
              <a:buAutoNum type="arabicParenR"/>
            </a:pPr>
            <a:r>
              <a:rPr lang="en-US" dirty="0" smtClean="0">
                <a:solidFill>
                  <a:schemeClr val="tx2"/>
                </a:solidFill>
              </a:rPr>
              <a:t>Liquid adhesive dispensed onto hybrid using syringe (could be done off-gantry with a liquid dispensing robot)</a:t>
            </a:r>
          </a:p>
          <a:p>
            <a:pPr marL="342900" indent="-342900">
              <a:spcBef>
                <a:spcPts val="600"/>
              </a:spcBef>
              <a:buFont typeface="+mj-lt"/>
              <a:buAutoNum type="arabicParenR"/>
            </a:pPr>
            <a:r>
              <a:rPr lang="en-US" dirty="0" smtClean="0">
                <a:solidFill>
                  <a:schemeClr val="tx2"/>
                </a:solidFill>
              </a:rPr>
              <a:t>10 aligned ASICs ‘pick-and-placed’ onto hybrid at the same time using a ‘bridge’ tool</a:t>
            </a:r>
          </a:p>
          <a:p>
            <a:pPr marL="342900" indent="-342900">
              <a:spcBef>
                <a:spcPts val="600"/>
              </a:spcBef>
              <a:buFont typeface="+mj-lt"/>
              <a:buAutoNum type="arabicParenR"/>
            </a:pPr>
            <a:r>
              <a:rPr lang="en-GB" dirty="0">
                <a:solidFill>
                  <a:schemeClr val="tx2"/>
                </a:solidFill>
              </a:rPr>
              <a:t>Liquid adhesive dispensed onto </a:t>
            </a:r>
            <a:r>
              <a:rPr lang="en-GB" dirty="0" smtClean="0">
                <a:solidFill>
                  <a:schemeClr val="tx2"/>
                </a:solidFill>
              </a:rPr>
              <a:t>sensor </a:t>
            </a:r>
            <a:r>
              <a:rPr lang="en-GB" dirty="0">
                <a:solidFill>
                  <a:schemeClr val="tx2"/>
                </a:solidFill>
              </a:rPr>
              <a:t>using syringe (could be done off-gantry with a liquid dispensing robot)</a:t>
            </a:r>
          </a:p>
          <a:p>
            <a:pPr marL="342900" indent="-342900">
              <a:spcBef>
                <a:spcPts val="600"/>
              </a:spcBef>
              <a:buFont typeface="+mj-lt"/>
              <a:buAutoNum type="arabicParenR"/>
            </a:pPr>
            <a:r>
              <a:rPr lang="en-GB" dirty="0" smtClean="0">
                <a:solidFill>
                  <a:schemeClr val="tx2"/>
                </a:solidFill>
              </a:rPr>
              <a:t>Pick </a:t>
            </a:r>
            <a:r>
              <a:rPr lang="en-GB" dirty="0">
                <a:solidFill>
                  <a:schemeClr val="tx2"/>
                </a:solidFill>
              </a:rPr>
              <a:t>up the completed hybrid via the chip </a:t>
            </a:r>
            <a:r>
              <a:rPr lang="en-GB" dirty="0" smtClean="0">
                <a:solidFill>
                  <a:schemeClr val="tx2"/>
                </a:solidFill>
              </a:rPr>
              <a:t>faces, aligned/placed onto sensor using a ’bridge’ tool</a:t>
            </a:r>
            <a:endParaRPr lang="en-GB" dirty="0"/>
          </a:p>
        </p:txBody>
      </p:sp>
      <p:pic>
        <p:nvPicPr>
          <p:cNvPr id="1026" name="Picture 2" descr="https://lh6.googleusercontent.com/-IHNKgpcp_ew/VRUxDYAwQAI/AAAAAAABljQ/vvmZef3pA_k/w574-h774-no/IMG_20150327_102927.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5398" y="4159430"/>
            <a:ext cx="1588487" cy="2141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1TLzHcFDfUM/VRVkZwTK0nI/AAAAAAABljQ/YlxQDaNQbVo/w574-h774-no/IMG_20150327_135759.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94912" y="4183855"/>
            <a:ext cx="1552261" cy="209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0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5130" y="1363437"/>
            <a:ext cx="7561691" cy="4665888"/>
          </a:xfrm>
        </p:spPr>
        <p:txBody>
          <a:bodyPr>
            <a:normAutofit fontScale="70000" lnSpcReduction="20000"/>
          </a:bodyPr>
          <a:lstStyle/>
          <a:p>
            <a:pPr>
              <a:lnSpc>
                <a:spcPct val="120000"/>
              </a:lnSpc>
            </a:pPr>
            <a:r>
              <a:rPr lang="en-GB" dirty="0"/>
              <a:t>R</a:t>
            </a:r>
            <a:r>
              <a:rPr lang="en-GB" dirty="0" smtClean="0"/>
              <a:t>obotic </a:t>
            </a:r>
            <a:r>
              <a:rPr lang="en-GB" dirty="0"/>
              <a:t>assembly </a:t>
            </a:r>
            <a:r>
              <a:rPr lang="en-GB" dirty="0" smtClean="0"/>
              <a:t>promotes </a:t>
            </a:r>
            <a:r>
              <a:rPr lang="en-GB" dirty="0"/>
              <a:t>a shorter production time, reduces a ‘standing army’ problem when unforeseen delays arise, and leads to uniformity of production assembly technique. </a:t>
            </a:r>
            <a:endParaRPr lang="en-GB" dirty="0" smtClean="0"/>
          </a:p>
          <a:p>
            <a:pPr>
              <a:lnSpc>
                <a:spcPct val="120000"/>
              </a:lnSpc>
            </a:pPr>
            <a:r>
              <a:rPr lang="en-GB" dirty="0"/>
              <a:t>We plan to use a gantry system for ATLAS Upgrade strip </a:t>
            </a:r>
            <a:r>
              <a:rPr lang="en-GB" dirty="0" smtClean="0"/>
              <a:t>(</a:t>
            </a:r>
            <a:r>
              <a:rPr lang="en-GB" dirty="0" smtClean="0"/>
              <a:t>and pixel) </a:t>
            </a:r>
            <a:r>
              <a:rPr lang="en-GB" dirty="0" smtClean="0"/>
              <a:t>module </a:t>
            </a:r>
            <a:r>
              <a:rPr lang="en-GB" dirty="0"/>
              <a:t>assembly at Oxford. So far, we haven't seen any module assembly steps that cannot be done on a gantry, and the merits of doing so certainly include some of the benefits mentioned above</a:t>
            </a:r>
            <a:r>
              <a:rPr lang="en-GB" dirty="0" smtClean="0"/>
              <a:t>.</a:t>
            </a:r>
          </a:p>
          <a:p>
            <a:pPr>
              <a:lnSpc>
                <a:spcPct val="120000"/>
              </a:lnSpc>
            </a:pPr>
            <a:r>
              <a:rPr lang="en-GB" dirty="0" smtClean="0"/>
              <a:t>Semi-automated </a:t>
            </a:r>
            <a:r>
              <a:rPr lang="en-GB" dirty="0"/>
              <a:t>module assembly system could also be used for module placement on detector support structures. The inherent alignment accuracy of the gantry system is better than +/- 5 microns, with +/- 2 microns position repeatability</a:t>
            </a:r>
            <a:r>
              <a:rPr lang="en-GB" dirty="0" smtClean="0"/>
              <a:t>.</a:t>
            </a:r>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21</a:t>
            </a:fld>
            <a:endParaRPr lang="en-US" dirty="0"/>
          </a:p>
        </p:txBody>
      </p:sp>
      <p:sp>
        <p:nvSpPr>
          <p:cNvPr id="6" name="Title 5"/>
          <p:cNvSpPr>
            <a:spLocks noGrp="1"/>
          </p:cNvSpPr>
          <p:nvPr>
            <p:ph type="title"/>
          </p:nvPr>
        </p:nvSpPr>
        <p:spPr/>
        <p:txBody>
          <a:bodyPr/>
          <a:lstStyle/>
          <a:p>
            <a:r>
              <a:rPr lang="en-GB" dirty="0" smtClean="0"/>
              <a:t>Conclusion</a:t>
            </a:r>
            <a:endParaRPr lang="en-GB" dirty="0"/>
          </a:p>
        </p:txBody>
      </p:sp>
      <p:pic>
        <p:nvPicPr>
          <p:cNvPr id="7" name="Picture 5" descr="M:\work\talks\nsk2010\mytalk\0803011_01-A5-at-72-dpi.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75" y="110440"/>
            <a:ext cx="1054100" cy="1264920"/>
          </a:xfrm>
          <a:prstGeom prst="rect">
            <a:avLst/>
          </a:prstGeom>
          <a:noFill/>
        </p:spPr>
      </p:pic>
    </p:spTree>
    <p:extLst>
      <p:ext uri="{BB962C8B-B14F-4D97-AF65-F5344CB8AC3E}">
        <p14:creationId xmlns:p14="http://schemas.microsoft.com/office/powerpoint/2010/main" val="365252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Slide Number Placeholder 2"/>
          <p:cNvSpPr>
            <a:spLocks noGrp="1"/>
          </p:cNvSpPr>
          <p:nvPr>
            <p:ph type="sldNum" sz="quarter" idx="12"/>
          </p:nvPr>
        </p:nvSpPr>
        <p:spPr/>
        <p:txBody>
          <a:bodyPr/>
          <a:lstStyle/>
          <a:p>
            <a:fld id="{432CECDE-888C-4028-8FBA-70223BB4AC78}" type="slidenum">
              <a:rPr lang="en-US" smtClean="0"/>
              <a:t>22</a:t>
            </a:fld>
            <a:endParaRPr lang="en-US" dirty="0"/>
          </a:p>
        </p:txBody>
      </p:sp>
      <p:sp>
        <p:nvSpPr>
          <p:cNvPr id="5" name="Date Placeholder 4"/>
          <p:cNvSpPr>
            <a:spLocks noGrp="1"/>
          </p:cNvSpPr>
          <p:nvPr>
            <p:ph type="dt" sz="half" idx="10"/>
          </p:nvPr>
        </p:nvSpPr>
        <p:spPr/>
        <p:txBody>
          <a:bodyPr/>
          <a:lstStyle/>
          <a:p>
            <a:r>
              <a:rPr lang="en-US" dirty="0" smtClean="0"/>
              <a:t>Kirk Arndt, Mar. 2015</a:t>
            </a:r>
            <a:endParaRPr lang="en-US" dirty="0"/>
          </a:p>
        </p:txBody>
      </p:sp>
      <p:sp>
        <p:nvSpPr>
          <p:cNvPr id="6" name="Footer Placeholder 5"/>
          <p:cNvSpPr>
            <a:spLocks noGrp="1"/>
          </p:cNvSpPr>
          <p:nvPr>
            <p:ph type="ftr" sz="quarter" idx="11"/>
          </p:nvPr>
        </p:nvSpPr>
        <p:spPr/>
        <p:txBody>
          <a:bodyPr/>
          <a:lstStyle/>
          <a:p>
            <a:r>
              <a:rPr lang="en-US" dirty="0" smtClean="0"/>
              <a:t>WP3 module assembly</a:t>
            </a:r>
            <a:endParaRPr lang="en-US" dirty="0"/>
          </a:p>
        </p:txBody>
      </p:sp>
    </p:spTree>
    <p:extLst>
      <p:ext uri="{BB962C8B-B14F-4D97-AF65-F5344CB8AC3E}">
        <p14:creationId xmlns:p14="http://schemas.microsoft.com/office/powerpoint/2010/main" val="2576417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926758"/>
            <a:ext cx="4862945" cy="5480530"/>
          </a:xfrm>
        </p:spPr>
        <p:txBody>
          <a:bodyPr>
            <a:normAutofit fontScale="77500" lnSpcReduction="20000"/>
          </a:bodyPr>
          <a:lstStyle/>
          <a:p>
            <a:pPr>
              <a:lnSpc>
                <a:spcPct val="120000"/>
              </a:lnSpc>
            </a:pPr>
            <a:r>
              <a:rPr lang="en-US" dirty="0"/>
              <a:t>Module assembly and testing takes place within Class </a:t>
            </a:r>
            <a:r>
              <a:rPr lang="en-US" dirty="0" smtClean="0"/>
              <a:t>10K </a:t>
            </a:r>
            <a:r>
              <a:rPr lang="en-US" dirty="0"/>
              <a:t>clean </a:t>
            </a:r>
            <a:r>
              <a:rPr lang="en-US" dirty="0" smtClean="0"/>
              <a:t>rooms</a:t>
            </a:r>
          </a:p>
          <a:p>
            <a:pPr lvl="1">
              <a:lnSpc>
                <a:spcPct val="120000"/>
              </a:lnSpc>
            </a:pPr>
            <a:r>
              <a:rPr lang="en-US" dirty="0" smtClean="0"/>
              <a:t>temperature </a:t>
            </a:r>
            <a:r>
              <a:rPr lang="en-US" dirty="0"/>
              <a:t>and humidity controlled </a:t>
            </a:r>
            <a:r>
              <a:rPr lang="en-US" dirty="0" smtClean="0"/>
              <a:t>air</a:t>
            </a:r>
          </a:p>
          <a:p>
            <a:pPr lvl="1">
              <a:lnSpc>
                <a:spcPct val="120000"/>
              </a:lnSpc>
            </a:pPr>
            <a:r>
              <a:rPr lang="en-US" dirty="0" smtClean="0"/>
              <a:t>ESD </a:t>
            </a:r>
            <a:r>
              <a:rPr lang="en-US" dirty="0"/>
              <a:t>protection at all work stations and </a:t>
            </a:r>
            <a:r>
              <a:rPr lang="en-US" dirty="0" smtClean="0"/>
              <a:t>floors </a:t>
            </a:r>
            <a:endParaRPr lang="en-US" dirty="0"/>
          </a:p>
          <a:p>
            <a:pPr>
              <a:lnSpc>
                <a:spcPct val="120000"/>
              </a:lnSpc>
            </a:pPr>
            <a:r>
              <a:rPr lang="en-US" dirty="0"/>
              <a:t>Five work </a:t>
            </a:r>
            <a:r>
              <a:rPr lang="en-US" dirty="0" smtClean="0"/>
              <a:t>stations at </a:t>
            </a:r>
            <a:r>
              <a:rPr lang="en-US" dirty="0"/>
              <a:t>Purdue and </a:t>
            </a:r>
            <a:r>
              <a:rPr lang="en-US" dirty="0" smtClean="0"/>
              <a:t>Nebraska:</a:t>
            </a:r>
            <a:endParaRPr lang="en-US" dirty="0"/>
          </a:p>
          <a:p>
            <a:pPr lvl="1">
              <a:spcBef>
                <a:spcPts val="1200"/>
              </a:spcBef>
            </a:pPr>
            <a:r>
              <a:rPr lang="en-US" dirty="0"/>
              <a:t>Station 1: Alignment, placement, and adhesion of HDI to sensor/ROC modules</a:t>
            </a:r>
          </a:p>
          <a:p>
            <a:pPr lvl="1">
              <a:spcBef>
                <a:spcPts val="1200"/>
              </a:spcBef>
            </a:pPr>
            <a:r>
              <a:rPr lang="en-US" dirty="0"/>
              <a:t>Station 2: Wirebonding of ROCs and sensor bias to HDI</a:t>
            </a:r>
          </a:p>
          <a:p>
            <a:pPr lvl="1">
              <a:spcBef>
                <a:spcPts val="1200"/>
              </a:spcBef>
            </a:pPr>
            <a:r>
              <a:rPr lang="en-US" dirty="0"/>
              <a:t>Station 3: Encapsulation of wirebonds</a:t>
            </a:r>
          </a:p>
          <a:p>
            <a:pPr lvl="1">
              <a:spcBef>
                <a:spcPts val="1200"/>
              </a:spcBef>
            </a:pPr>
            <a:r>
              <a:rPr lang="en-US" dirty="0"/>
              <a:t>Station 4: Electrical </a:t>
            </a:r>
            <a:r>
              <a:rPr lang="en-US" dirty="0" smtClean="0"/>
              <a:t>functionality </a:t>
            </a:r>
            <a:r>
              <a:rPr lang="en-US" dirty="0"/>
              <a:t>tests</a:t>
            </a:r>
          </a:p>
          <a:p>
            <a:pPr lvl="1">
              <a:spcBef>
                <a:spcPts val="1200"/>
              </a:spcBef>
            </a:pPr>
            <a:r>
              <a:rPr lang="en-US" dirty="0"/>
              <a:t>Station 5: Inspection and rework of problems identified during tests.</a:t>
            </a:r>
          </a:p>
          <a:p>
            <a:endParaRPr lang="en-US"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23</a:t>
            </a:fld>
            <a:endParaRPr lang="en-US" dirty="0"/>
          </a:p>
        </p:txBody>
      </p:sp>
      <p:sp>
        <p:nvSpPr>
          <p:cNvPr id="2" name="Title 1"/>
          <p:cNvSpPr>
            <a:spLocks noGrp="1"/>
          </p:cNvSpPr>
          <p:nvPr>
            <p:ph type="title"/>
          </p:nvPr>
        </p:nvSpPr>
        <p:spPr/>
        <p:txBody>
          <a:bodyPr>
            <a:normAutofit fontScale="90000"/>
          </a:bodyPr>
          <a:lstStyle/>
          <a:p>
            <a:r>
              <a:rPr lang="en-US" dirty="0" smtClean="0"/>
              <a:t>Module assembly and test facilities</a:t>
            </a:r>
            <a:endParaRPr lang="en-US" dirty="0"/>
          </a:p>
        </p:txBody>
      </p:sp>
      <p:pic>
        <p:nvPicPr>
          <p:cNvPr id="8" name="Picture 4" descr="installed"/>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12120" y="926758"/>
            <a:ext cx="2751396" cy="260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ta 1 and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50958" y="3696586"/>
            <a:ext cx="34290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83834" y="68451"/>
            <a:ext cx="799081" cy="767328"/>
          </a:xfrm>
          <a:prstGeom prst="rect">
            <a:avLst/>
          </a:prstGeom>
        </p:spPr>
        <p:txBody>
          <a:bodyPr wrap="square" lIns="0" tIns="0" rIns="0" bIns="0" anchor="ctr" anchorCtr="0">
            <a:noAutofit/>
          </a:bodyPr>
          <a:lstStyle/>
          <a:p>
            <a:pPr algn="r"/>
            <a:r>
              <a:rPr lang="en-US" sz="1100" b="1" dirty="0" smtClean="0">
                <a:solidFill>
                  <a:prstClr val="white">
                    <a:lumMod val="65000"/>
                  </a:prstClr>
                </a:solidFill>
              </a:rPr>
              <a:t>LHC CMS</a:t>
            </a:r>
          </a:p>
          <a:p>
            <a:pPr algn="r"/>
            <a:r>
              <a:rPr lang="en-US" sz="1100" b="1" dirty="0" smtClean="0">
                <a:solidFill>
                  <a:prstClr val="white">
                    <a:lumMod val="65000"/>
                  </a:prstClr>
                </a:solidFill>
              </a:rPr>
              <a:t>Detector</a:t>
            </a:r>
          </a:p>
          <a:p>
            <a:pPr algn="r"/>
            <a:r>
              <a:rPr lang="en-US" sz="1100" b="1" dirty="0" smtClean="0">
                <a:solidFill>
                  <a:prstClr val="white">
                    <a:lumMod val="65000"/>
                  </a:prstClr>
                </a:solidFill>
              </a:rPr>
              <a:t>Upgrade</a:t>
            </a:r>
          </a:p>
          <a:p>
            <a:pPr algn="r"/>
            <a:r>
              <a:rPr lang="en-US" sz="1100" b="1" dirty="0" smtClean="0">
                <a:solidFill>
                  <a:prstClr val="white">
                    <a:lumMod val="65000"/>
                  </a:prstClr>
                </a:solidFill>
              </a:rPr>
              <a:t>Project</a:t>
            </a:r>
            <a:endParaRPr lang="en-US" sz="1100" b="1" dirty="0">
              <a:solidFill>
                <a:prstClr val="white">
                  <a:lumMod val="65000"/>
                </a:prstClr>
              </a:solidFill>
            </a:endParaRPr>
          </a:p>
        </p:txBody>
      </p:sp>
      <p:pic>
        <p:nvPicPr>
          <p:cNvPr id="11" name="Picture 2" descr="http://www.hep.wisc.edu/cms/CMS-Color-Label.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503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38200" y="1071413"/>
            <a:ext cx="1676400" cy="715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smtClean="0"/>
              <a:t>Fully assembled &amp; tested HDI</a:t>
            </a:r>
            <a:endParaRPr lang="en-US" dirty="0"/>
          </a:p>
        </p:txBody>
      </p:sp>
      <p:sp>
        <p:nvSpPr>
          <p:cNvPr id="5" name="Rounded Rectangle 4"/>
          <p:cNvSpPr/>
          <p:nvPr/>
        </p:nvSpPr>
        <p:spPr>
          <a:xfrm>
            <a:off x="2971800" y="847534"/>
            <a:ext cx="1447800" cy="715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smtClean="0"/>
              <a:t>Untested bare 2x8 module</a:t>
            </a:r>
            <a:endParaRPr lang="en-US" dirty="0"/>
          </a:p>
        </p:txBody>
      </p:sp>
      <p:sp>
        <p:nvSpPr>
          <p:cNvPr id="6" name="Rounded Rectangle 5"/>
          <p:cNvSpPr/>
          <p:nvPr/>
        </p:nvSpPr>
        <p:spPr>
          <a:xfrm>
            <a:off x="2674620" y="1865184"/>
            <a:ext cx="1524000"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smtClean="0"/>
              <a:t>Sensor IV test</a:t>
            </a:r>
            <a:endParaRPr lang="en-US" dirty="0"/>
          </a:p>
        </p:txBody>
      </p:sp>
      <p:sp>
        <p:nvSpPr>
          <p:cNvPr id="7" name="Rounded Rectangle 6"/>
          <p:cNvSpPr/>
          <p:nvPr/>
        </p:nvSpPr>
        <p:spPr>
          <a:xfrm>
            <a:off x="1447800" y="2600134"/>
            <a:ext cx="2133600" cy="715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smtClean="0"/>
              <a:t>Pick-and-place HDI to </a:t>
            </a:r>
            <a:r>
              <a:rPr lang="en-US" dirty="0"/>
              <a:t>b</a:t>
            </a:r>
            <a:r>
              <a:rPr lang="en-US" dirty="0" smtClean="0"/>
              <a:t>are module</a:t>
            </a:r>
            <a:endParaRPr lang="en-US" dirty="0"/>
          </a:p>
        </p:txBody>
      </p:sp>
      <p:sp>
        <p:nvSpPr>
          <p:cNvPr id="8" name="Rounded Rectangle 7"/>
          <p:cNvSpPr/>
          <p:nvPr/>
        </p:nvSpPr>
        <p:spPr>
          <a:xfrm>
            <a:off x="1409700" y="3677411"/>
            <a:ext cx="2209800"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a:t>W</a:t>
            </a:r>
            <a:r>
              <a:rPr lang="en-US" dirty="0" smtClean="0"/>
              <a:t>irebond</a:t>
            </a:r>
            <a:endParaRPr lang="en-US" dirty="0"/>
          </a:p>
        </p:txBody>
      </p:sp>
      <p:sp>
        <p:nvSpPr>
          <p:cNvPr id="9" name="Rounded Rectangle 8"/>
          <p:cNvSpPr/>
          <p:nvPr/>
        </p:nvSpPr>
        <p:spPr>
          <a:xfrm>
            <a:off x="1409700" y="4505134"/>
            <a:ext cx="2209800"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a:t>E</a:t>
            </a:r>
            <a:r>
              <a:rPr lang="en-US" dirty="0" smtClean="0"/>
              <a:t>ncapsulate</a:t>
            </a:r>
            <a:endParaRPr lang="en-US" dirty="0"/>
          </a:p>
        </p:txBody>
      </p:sp>
      <p:sp>
        <p:nvSpPr>
          <p:cNvPr id="10" name="Rounded Rectangle 9"/>
          <p:cNvSpPr/>
          <p:nvPr/>
        </p:nvSpPr>
        <p:spPr>
          <a:xfrm>
            <a:off x="1790700" y="5382577"/>
            <a:ext cx="1447800"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algn="ctr"/>
            <a:r>
              <a:rPr lang="en-US" dirty="0" smtClean="0"/>
              <a:t>Testing</a:t>
            </a:r>
            <a:endParaRPr lang="en-US" dirty="0"/>
          </a:p>
        </p:txBody>
      </p:sp>
      <p:sp>
        <p:nvSpPr>
          <p:cNvPr id="12" name="Rectangle 11"/>
          <p:cNvSpPr/>
          <p:nvPr/>
        </p:nvSpPr>
        <p:spPr>
          <a:xfrm>
            <a:off x="4568915" y="2752534"/>
            <a:ext cx="1774012" cy="369332"/>
          </a:xfrm>
          <a:prstGeom prst="rect">
            <a:avLst/>
          </a:prstGeom>
        </p:spPr>
        <p:txBody>
          <a:bodyPr wrap="none">
            <a:spAutoFit/>
          </a:bodyPr>
          <a:lstStyle/>
          <a:p>
            <a:r>
              <a:rPr lang="en-US" b="1" dirty="0" smtClean="0">
                <a:solidFill>
                  <a:srgbClr val="00B050"/>
                </a:solidFill>
              </a:rPr>
              <a:t>2-3 hrs, 1 person</a:t>
            </a:r>
            <a:endParaRPr lang="en-US" dirty="0"/>
          </a:p>
        </p:txBody>
      </p:sp>
      <p:sp>
        <p:nvSpPr>
          <p:cNvPr id="13" name="Rectangle 12"/>
          <p:cNvSpPr/>
          <p:nvPr/>
        </p:nvSpPr>
        <p:spPr>
          <a:xfrm>
            <a:off x="3995842" y="3634668"/>
            <a:ext cx="2981072" cy="369332"/>
          </a:xfrm>
          <a:prstGeom prst="rect">
            <a:avLst/>
          </a:prstGeom>
        </p:spPr>
        <p:txBody>
          <a:bodyPr wrap="none">
            <a:spAutoFit/>
          </a:bodyPr>
          <a:lstStyle/>
          <a:p>
            <a:r>
              <a:rPr lang="en-US" b="1" dirty="0">
                <a:solidFill>
                  <a:srgbClr val="00B050"/>
                </a:solidFill>
              </a:rPr>
              <a:t>0</a:t>
            </a:r>
            <a:r>
              <a:rPr lang="en-US" b="1" dirty="0" smtClean="0">
                <a:solidFill>
                  <a:srgbClr val="00B050"/>
                </a:solidFill>
              </a:rPr>
              <a:t>.5 hrs. per module, </a:t>
            </a:r>
            <a:r>
              <a:rPr lang="en-US" b="1" dirty="0">
                <a:solidFill>
                  <a:srgbClr val="00B050"/>
                </a:solidFill>
              </a:rPr>
              <a:t>1 person</a:t>
            </a:r>
            <a:endParaRPr lang="en-US" dirty="0"/>
          </a:p>
        </p:txBody>
      </p:sp>
      <p:sp>
        <p:nvSpPr>
          <p:cNvPr id="14" name="Rectangle 13"/>
          <p:cNvSpPr/>
          <p:nvPr/>
        </p:nvSpPr>
        <p:spPr>
          <a:xfrm>
            <a:off x="4568915" y="4516802"/>
            <a:ext cx="1774012" cy="369332"/>
          </a:xfrm>
          <a:prstGeom prst="rect">
            <a:avLst/>
          </a:prstGeom>
        </p:spPr>
        <p:txBody>
          <a:bodyPr wrap="none">
            <a:spAutoFit/>
          </a:bodyPr>
          <a:lstStyle/>
          <a:p>
            <a:r>
              <a:rPr lang="en-US" b="1" dirty="0" smtClean="0">
                <a:solidFill>
                  <a:srgbClr val="00B050"/>
                </a:solidFill>
              </a:rPr>
              <a:t>2-3 hrs, </a:t>
            </a:r>
            <a:r>
              <a:rPr lang="en-US" b="1" dirty="0">
                <a:solidFill>
                  <a:srgbClr val="00B050"/>
                </a:solidFill>
              </a:rPr>
              <a:t>1 person</a:t>
            </a:r>
            <a:endParaRPr lang="en-US" dirty="0"/>
          </a:p>
        </p:txBody>
      </p:sp>
      <p:cxnSp>
        <p:nvCxnSpPr>
          <p:cNvPr id="16" name="Straight Arrow Connector 15"/>
          <p:cNvCxnSpPr>
            <a:stCxn id="4" idx="2"/>
          </p:cNvCxnSpPr>
          <p:nvPr/>
        </p:nvCxnSpPr>
        <p:spPr>
          <a:xfrm>
            <a:off x="1676400" y="1786502"/>
            <a:ext cx="190500" cy="8127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6" idx="0"/>
          </p:cNvCxnSpPr>
          <p:nvPr/>
        </p:nvCxnSpPr>
        <p:spPr>
          <a:xfrm flipH="1">
            <a:off x="3436620" y="1562623"/>
            <a:ext cx="259080" cy="30256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p:cNvCxnSpPr>
          <p:nvPr/>
        </p:nvCxnSpPr>
        <p:spPr>
          <a:xfrm flipH="1">
            <a:off x="3238500" y="2273807"/>
            <a:ext cx="198120" cy="3254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2"/>
            <a:endCxn id="8" idx="0"/>
          </p:cNvCxnSpPr>
          <p:nvPr/>
        </p:nvCxnSpPr>
        <p:spPr>
          <a:xfrm>
            <a:off x="2514600" y="3315223"/>
            <a:ext cx="0" cy="3621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2"/>
            <a:endCxn id="9" idx="0"/>
          </p:cNvCxnSpPr>
          <p:nvPr/>
        </p:nvCxnSpPr>
        <p:spPr>
          <a:xfrm>
            <a:off x="2514600" y="4086034"/>
            <a:ext cx="0" cy="419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2"/>
            <a:endCxn id="10" idx="0"/>
          </p:cNvCxnSpPr>
          <p:nvPr/>
        </p:nvCxnSpPr>
        <p:spPr>
          <a:xfrm>
            <a:off x="2514600" y="4913757"/>
            <a:ext cx="0" cy="4688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810000" y="5181600"/>
            <a:ext cx="4725345" cy="701731"/>
          </a:xfrm>
          <a:prstGeom prst="rect">
            <a:avLst/>
          </a:prstGeom>
        </p:spPr>
        <p:txBody>
          <a:bodyPr wrap="square">
            <a:spAutoFit/>
          </a:bodyPr>
          <a:lstStyle/>
          <a:p>
            <a:pPr lvl="0">
              <a:lnSpc>
                <a:spcPct val="90000"/>
              </a:lnSpc>
            </a:pPr>
            <a:r>
              <a:rPr lang="en-US" sz="2200" b="1" dirty="0">
                <a:solidFill>
                  <a:srgbClr val="FF0000"/>
                </a:solidFill>
              </a:rPr>
              <a:t>Total time for </a:t>
            </a:r>
            <a:r>
              <a:rPr lang="en-US" sz="2200" b="1" dirty="0" smtClean="0">
                <a:solidFill>
                  <a:srgbClr val="FF0000"/>
                </a:solidFill>
              </a:rPr>
              <a:t>assembling 1-6 modules = ~7 </a:t>
            </a:r>
            <a:r>
              <a:rPr lang="en-US" sz="2200" b="1" dirty="0">
                <a:solidFill>
                  <a:srgbClr val="FF0000"/>
                </a:solidFill>
              </a:rPr>
              <a:t>hrs </a:t>
            </a:r>
            <a:r>
              <a:rPr lang="en-US" sz="2200" b="1" dirty="0" smtClean="0">
                <a:solidFill>
                  <a:srgbClr val="FF0000"/>
                </a:solidFill>
              </a:rPr>
              <a:t>by 3 </a:t>
            </a:r>
            <a:r>
              <a:rPr lang="en-US" sz="2200" b="1" dirty="0">
                <a:solidFill>
                  <a:srgbClr val="FF0000"/>
                </a:solidFill>
              </a:rPr>
              <a:t>persons </a:t>
            </a:r>
          </a:p>
        </p:txBody>
      </p:sp>
      <p:sp>
        <p:nvSpPr>
          <p:cNvPr id="11" name="Title 10"/>
          <p:cNvSpPr>
            <a:spLocks noGrp="1"/>
          </p:cNvSpPr>
          <p:nvPr>
            <p:ph type="title"/>
          </p:nvPr>
        </p:nvSpPr>
        <p:spPr/>
        <p:txBody>
          <a:bodyPr>
            <a:normAutofit/>
          </a:bodyPr>
          <a:lstStyle/>
          <a:p>
            <a:r>
              <a:rPr lang="en-US" dirty="0"/>
              <a:t>M</a:t>
            </a:r>
            <a:r>
              <a:rPr lang="en-US" dirty="0" smtClean="0"/>
              <a:t>odule assembly sequence</a:t>
            </a:r>
            <a:endParaRPr lang="en-US" dirty="0"/>
          </a:p>
        </p:txBody>
      </p:sp>
      <p:sp>
        <p:nvSpPr>
          <p:cNvPr id="39" name="Slide Number Placeholder 38"/>
          <p:cNvSpPr>
            <a:spLocks noGrp="1"/>
          </p:cNvSpPr>
          <p:nvPr>
            <p:ph type="sldNum" sz="quarter" idx="12"/>
          </p:nvPr>
        </p:nvSpPr>
        <p:spPr/>
        <p:txBody>
          <a:bodyPr/>
          <a:lstStyle/>
          <a:p>
            <a:fld id="{432CECDE-888C-4028-8FBA-70223BB4AC78}" type="slidenum">
              <a:rPr lang="en-US" smtClean="0"/>
              <a:t>24</a:t>
            </a:fld>
            <a:endParaRPr lang="en-US" dirty="0"/>
          </a:p>
        </p:txBody>
      </p:sp>
      <p:sp>
        <p:nvSpPr>
          <p:cNvPr id="2" name="Rounded Rectangle 1"/>
          <p:cNvSpPr/>
          <p:nvPr/>
        </p:nvSpPr>
        <p:spPr>
          <a:xfrm>
            <a:off x="381000" y="5486400"/>
            <a:ext cx="914400" cy="451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rework</a:t>
            </a:r>
            <a:endParaRPr lang="en-US" dirty="0"/>
          </a:p>
        </p:txBody>
      </p:sp>
      <p:sp>
        <p:nvSpPr>
          <p:cNvPr id="3" name="Rounded Rectangle 2"/>
          <p:cNvSpPr/>
          <p:nvPr/>
        </p:nvSpPr>
        <p:spPr>
          <a:xfrm>
            <a:off x="1810512" y="6150864"/>
            <a:ext cx="14097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Shipping</a:t>
            </a:r>
            <a:endParaRPr lang="en-US" dirty="0"/>
          </a:p>
        </p:txBody>
      </p:sp>
      <p:cxnSp>
        <p:nvCxnSpPr>
          <p:cNvPr id="17" name="Straight Arrow Connector 16"/>
          <p:cNvCxnSpPr>
            <a:stCxn id="10" idx="2"/>
            <a:endCxn id="3" idx="0"/>
          </p:cNvCxnSpPr>
          <p:nvPr/>
        </p:nvCxnSpPr>
        <p:spPr>
          <a:xfrm>
            <a:off x="2514600" y="5791200"/>
            <a:ext cx="762" cy="3596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1"/>
            <a:endCxn id="2" idx="3"/>
          </p:cNvCxnSpPr>
          <p:nvPr/>
        </p:nvCxnSpPr>
        <p:spPr>
          <a:xfrm flipH="1">
            <a:off x="1295400" y="5586889"/>
            <a:ext cx="495300" cy="1251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162800" y="3018472"/>
            <a:ext cx="1600200" cy="1477328"/>
          </a:xfrm>
          <a:prstGeom prst="rect">
            <a:avLst/>
          </a:prstGeom>
          <a:noFill/>
        </p:spPr>
        <p:txBody>
          <a:bodyPr wrap="square" rtlCol="0">
            <a:spAutoFit/>
          </a:bodyPr>
          <a:lstStyle/>
          <a:p>
            <a:r>
              <a:rPr lang="en-US" dirty="0" smtClean="0"/>
              <a:t>Setup, inspection, clean-up and record-keeping at each step</a:t>
            </a:r>
            <a:endParaRPr lang="en-US" dirty="0"/>
          </a:p>
        </p:txBody>
      </p:sp>
      <p:sp>
        <p:nvSpPr>
          <p:cNvPr id="33" name="Right Brace 32"/>
          <p:cNvSpPr/>
          <p:nvPr/>
        </p:nvSpPr>
        <p:spPr>
          <a:xfrm>
            <a:off x="6858000" y="2752534"/>
            <a:ext cx="291855" cy="2133600"/>
          </a:xfrm>
          <a:prstGeom prst="rightBrace">
            <a:avLst/>
          </a:prstGeom>
          <a:ln w="254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Date Placeholder 14"/>
          <p:cNvSpPr>
            <a:spLocks noGrp="1"/>
          </p:cNvSpPr>
          <p:nvPr>
            <p:ph type="dt" sz="half" idx="10"/>
          </p:nvPr>
        </p:nvSpPr>
        <p:spPr/>
        <p:txBody>
          <a:bodyPr/>
          <a:lstStyle/>
          <a:p>
            <a:r>
              <a:rPr lang="en-US" dirty="0" smtClean="0"/>
              <a:t>Kirk Arndt, Mar. 2015</a:t>
            </a:r>
            <a:endParaRPr lang="en-US" dirty="0"/>
          </a:p>
        </p:txBody>
      </p:sp>
      <p:sp>
        <p:nvSpPr>
          <p:cNvPr id="18" name="Footer Placeholder 17"/>
          <p:cNvSpPr>
            <a:spLocks noGrp="1"/>
          </p:cNvSpPr>
          <p:nvPr>
            <p:ph type="ftr" sz="quarter" idx="11"/>
          </p:nvPr>
        </p:nvSpPr>
        <p:spPr/>
        <p:txBody>
          <a:bodyPr/>
          <a:lstStyle/>
          <a:p>
            <a:r>
              <a:rPr lang="en-US" dirty="0" smtClean="0"/>
              <a:t>WP3 module assembly</a:t>
            </a:r>
            <a:endParaRPr lang="en-US" dirty="0"/>
          </a:p>
        </p:txBody>
      </p:sp>
      <p:sp>
        <p:nvSpPr>
          <p:cNvPr id="30" name="Rectangle 29"/>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34" name="Picture 2" descr="http://www.hep.wisc.edu/cms/CMS-Color-Label.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19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6" descr="P8020013"/>
          <p:cNvPicPr>
            <a:picLocks noChangeAspect="1" noChangeArrowheads="1"/>
          </p:cNvPicPr>
          <p:nvPr/>
        </p:nvPicPr>
        <p:blipFill>
          <a:blip r:embed="rId3">
            <a:lum bright="6000"/>
            <a:extLst>
              <a:ext uri="{28A0092B-C50C-407E-A947-70E740481C1C}">
                <a14:useLocalDpi xmlns:a14="http://schemas.microsoft.com/office/drawing/2010/main"/>
              </a:ext>
            </a:extLst>
          </a:blip>
          <a:srcRect/>
          <a:stretch>
            <a:fillRect/>
          </a:stretch>
        </p:blipFill>
        <p:spPr bwMode="auto">
          <a:xfrm>
            <a:off x="152400" y="1143000"/>
            <a:ext cx="1905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 Box 10"/>
          <p:cNvSpPr txBox="1">
            <a:spLocks noChangeArrowheads="1"/>
          </p:cNvSpPr>
          <p:nvPr/>
        </p:nvSpPr>
        <p:spPr bwMode="auto">
          <a:xfrm>
            <a:off x="2484438" y="6172200"/>
            <a:ext cx="4387850" cy="371475"/>
          </a:xfrm>
          <a:prstGeom prst="rect">
            <a:avLst/>
          </a:prstGeom>
          <a:noFill/>
          <a:ln w="349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600" b="1" dirty="0">
                <a:latin typeface="Arial Unicode MS" charset="0"/>
              </a:rPr>
              <a:t>Quality Assurance performed at every stage</a:t>
            </a:r>
          </a:p>
        </p:txBody>
      </p:sp>
      <p:pic>
        <p:nvPicPr>
          <p:cNvPr id="2053" name="Picture 12" descr="wirebondi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53200" y="1143000"/>
            <a:ext cx="1600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3" descr="P8020025"/>
          <p:cNvPicPr>
            <a:picLocks noChangeAspect="1" noChangeArrowheads="1"/>
          </p:cNvPicPr>
          <p:nvPr/>
        </p:nvPicPr>
        <p:blipFill>
          <a:blip r:embed="rId5">
            <a:lum contrast="6000"/>
            <a:extLst>
              <a:ext uri="{28A0092B-C50C-407E-A947-70E740481C1C}">
                <a14:useLocalDpi xmlns:a14="http://schemas.microsoft.com/office/drawing/2010/main"/>
              </a:ext>
            </a:extLst>
          </a:blip>
          <a:srcRect/>
          <a:stretch>
            <a:fillRect/>
          </a:stretch>
        </p:blipFill>
        <p:spPr bwMode="auto">
          <a:xfrm>
            <a:off x="7315200" y="2209800"/>
            <a:ext cx="16002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4" descr="plaquette assembly 04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000" y="2514600"/>
            <a:ext cx="218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5" descr="PIC00002"/>
          <p:cNvPicPr>
            <a:picLocks noChangeAspect="1" noChangeArrowheads="1"/>
          </p:cNvPicPr>
          <p:nvPr/>
        </p:nvPicPr>
        <p:blipFill>
          <a:blip r:embed="rId7">
            <a:lum bright="12000" contrast="6000"/>
            <a:extLst>
              <a:ext uri="{28A0092B-C50C-407E-A947-70E740481C1C}">
                <a14:useLocalDpi xmlns:a14="http://schemas.microsoft.com/office/drawing/2010/main"/>
              </a:ext>
            </a:extLst>
          </a:blip>
          <a:srcRect/>
          <a:stretch>
            <a:fillRect/>
          </a:stretch>
        </p:blipFill>
        <p:spPr bwMode="auto">
          <a:xfrm>
            <a:off x="152400" y="3910013"/>
            <a:ext cx="228600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6" descr="plaquette assembly 10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90600" y="5105400"/>
            <a:ext cx="12271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8"/>
          <p:cNvPicPr>
            <a:picLocks noChangeAspect="1" noChangeArrowheads="1"/>
          </p:cNvPicPr>
          <p:nvPr/>
        </p:nvPicPr>
        <p:blipFill>
          <a:blip r:embed="rId9">
            <a:lum bright="12000"/>
            <a:extLst>
              <a:ext uri="{28A0092B-C50C-407E-A947-70E740481C1C}">
                <a14:useLocalDpi xmlns:a14="http://schemas.microsoft.com/office/drawing/2010/main"/>
              </a:ext>
            </a:extLst>
          </a:blip>
          <a:srcRect/>
          <a:stretch>
            <a:fillRect/>
          </a:stretch>
        </p:blipFill>
        <p:spPr bwMode="auto">
          <a:xfrm>
            <a:off x="6705600" y="3429000"/>
            <a:ext cx="1946275" cy="1616075"/>
          </a:xfrm>
          <a:prstGeom prst="rect">
            <a:avLst/>
          </a:prstGeom>
          <a:noFill/>
          <a:ln>
            <a:noFill/>
          </a:ln>
          <a:extLst>
            <a:ext uri="{909E8E84-426E-40DD-AFC4-6F175D3DCCD1}">
              <a14:hiddenFill xmlns:a14="http://schemas.microsoft.com/office/drawing/2010/main">
                <a:blipFill dpi="0" rotWithShape="0">
                  <a:blip>
                    <a:lum bright="12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20" descr="untitled"/>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934200" y="4953000"/>
            <a:ext cx="20574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21" descr="Assembly Flowchart"/>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743200" y="1143000"/>
            <a:ext cx="36290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b="1" dirty="0" smtClean="0">
                <a:latin typeface="Arial" charset="0"/>
              </a:rPr>
              <a:t>2006 Purdue Plaquette</a:t>
            </a:r>
            <a:br>
              <a:rPr lang="en-US" b="1" dirty="0" smtClean="0">
                <a:latin typeface="Arial" charset="0"/>
              </a:rPr>
            </a:br>
            <a:r>
              <a:rPr lang="en-US" b="1" dirty="0" smtClean="0">
                <a:latin typeface="Arial" charset="0"/>
              </a:rPr>
              <a:t>Assembly Line</a:t>
            </a:r>
            <a:endParaRPr lang="en-US" dirty="0"/>
          </a:p>
        </p:txBody>
      </p:sp>
      <p:sp>
        <p:nvSpPr>
          <p:cNvPr id="5" name="Slide Number Placeholder 4"/>
          <p:cNvSpPr>
            <a:spLocks noGrp="1"/>
          </p:cNvSpPr>
          <p:nvPr>
            <p:ph type="sldNum" sz="quarter" idx="4294967295"/>
          </p:nvPr>
        </p:nvSpPr>
        <p:spPr>
          <a:xfrm>
            <a:off x="6553200" y="6245225"/>
            <a:ext cx="2133600" cy="476250"/>
          </a:xfrm>
          <a:prstGeom prst="rect">
            <a:avLst/>
          </a:prstGeom>
        </p:spPr>
        <p:txBody>
          <a:bodyPr/>
          <a:lstStyle/>
          <a:p>
            <a:pPr>
              <a:defRPr/>
            </a:pPr>
            <a:fld id="{B23A78EB-0FD0-4E8A-96DA-C26461BAB323}" type="slidenum">
              <a:rPr lang="en-US" smtClean="0">
                <a:solidFill>
                  <a:srgbClr val="000000"/>
                </a:solidFill>
              </a:rPr>
              <a:pPr>
                <a:defRPr/>
              </a:pPr>
              <a:t>25</a:t>
            </a:fld>
            <a:endParaRPr lang="en-US" dirty="0">
              <a:solidFill>
                <a:srgbClr val="000000"/>
              </a:solidFill>
            </a:endParaRPr>
          </a:p>
        </p:txBody>
      </p:sp>
    </p:spTree>
    <p:extLst>
      <p:ext uri="{BB962C8B-B14F-4D97-AF65-F5344CB8AC3E}">
        <p14:creationId xmlns:p14="http://schemas.microsoft.com/office/powerpoint/2010/main" val="1266712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p:txBody>
          <a:bodyPr>
            <a:normAutofit fontScale="90000"/>
          </a:bodyPr>
          <a:lstStyle/>
          <a:p>
            <a:pPr eaLnBrk="1" hangingPunct="1"/>
            <a:r>
              <a:rPr lang="en-US" sz="2800" b="1" dirty="0" smtClean="0">
                <a:latin typeface="Arial" charset="0"/>
              </a:rPr>
              <a:t>2006 Daily </a:t>
            </a:r>
            <a:r>
              <a:rPr lang="en-US" sz="2800" b="1" dirty="0">
                <a:latin typeface="Arial" charset="0"/>
              </a:rPr>
              <a:t>Production Assembly Plan</a:t>
            </a:r>
          </a:p>
        </p:txBody>
      </p:sp>
      <p:sp>
        <p:nvSpPr>
          <p:cNvPr id="3075" name="Text Box 6"/>
          <p:cNvSpPr txBox="1">
            <a:spLocks noChangeArrowheads="1"/>
          </p:cNvSpPr>
          <p:nvPr/>
        </p:nvSpPr>
        <p:spPr bwMode="auto">
          <a:xfrm>
            <a:off x="5181600" y="5410200"/>
            <a:ext cx="3657600" cy="12160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dirty="0">
                <a:latin typeface="Arial" charset="0"/>
              </a:rPr>
              <a:t>9 personnel: </a:t>
            </a:r>
          </a:p>
          <a:p>
            <a:pPr eaLnBrk="1" hangingPunct="1"/>
            <a:r>
              <a:rPr lang="en-US" sz="1800" dirty="0">
                <a:latin typeface="Arial" charset="0"/>
              </a:rPr>
              <a:t>Arndt (Engineer), Bolla &amp; Merkel (Eng. Physicists), Graves (Lab Tech), 5 temporary technicians</a:t>
            </a:r>
          </a:p>
        </p:txBody>
      </p:sp>
      <p:sp>
        <p:nvSpPr>
          <p:cNvPr id="3076" name="Rectangle 4"/>
          <p:cNvSpPr>
            <a:spLocks noChangeArrowheads="1"/>
          </p:cNvSpPr>
          <p:nvPr/>
        </p:nvSpPr>
        <p:spPr bwMode="auto">
          <a:xfrm>
            <a:off x="609600" y="1143000"/>
            <a:ext cx="8001000" cy="1062038"/>
          </a:xfrm>
          <a:prstGeom prst="rect">
            <a:avLst/>
          </a:prstGeom>
          <a:noFill/>
          <a:ln w="25400">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dirty="0">
                <a:latin typeface="Arial" charset="0"/>
                <a:cs typeface="Times New Roman" charset="0"/>
              </a:rPr>
              <a:t>Master schedule requires assembly of ~800 Plaquettes in Time Period = 140 work days </a:t>
            </a:r>
          </a:p>
          <a:p>
            <a:pPr algn="ctr"/>
            <a:r>
              <a:rPr lang="en-US" sz="1400" b="1" dirty="0">
                <a:latin typeface="Arial" charset="0"/>
                <a:cs typeface="Times New Roman" charset="0"/>
              </a:rPr>
              <a:t>Rate of assembly required = 6 Plaquettes / day</a:t>
            </a:r>
          </a:p>
          <a:p>
            <a:pPr algn="ctr" eaLnBrk="0" hangingPunct="0"/>
            <a:endParaRPr lang="en-US" sz="600" b="1" dirty="0">
              <a:latin typeface="Arial" charset="0"/>
              <a:cs typeface="Times New Roman" charset="0"/>
            </a:endParaRPr>
          </a:p>
          <a:p>
            <a:pPr algn="ctr" eaLnBrk="0" hangingPunct="0"/>
            <a:r>
              <a:rPr lang="en-US" sz="1600" b="1" dirty="0">
                <a:latin typeface="Arial" charset="0"/>
                <a:cs typeface="Times New Roman" charset="0"/>
              </a:rPr>
              <a:t>Assembly steps, time and personnel requirements to process 6 Plaquettes / day</a:t>
            </a:r>
          </a:p>
          <a:p>
            <a:pPr algn="ctr" eaLnBrk="0" hangingPunct="0"/>
            <a:r>
              <a:rPr lang="en-US" sz="1200" b="1" dirty="0">
                <a:latin typeface="Arial" charset="0"/>
                <a:cs typeface="Times New Roman" charset="0"/>
              </a:rPr>
              <a:t>(starting with tested VHDI, BB modules and pre-cut film adhesive)</a:t>
            </a:r>
            <a:endParaRPr lang="en-US" sz="1200" b="1" dirty="0">
              <a:latin typeface="Arial" charset="0"/>
            </a:endParaRPr>
          </a:p>
        </p:txBody>
      </p:sp>
      <p:sp>
        <p:nvSpPr>
          <p:cNvPr id="3077" name="AutoShape 5"/>
          <p:cNvSpPr>
            <a:spLocks noChangeArrowheads="1"/>
          </p:cNvSpPr>
          <p:nvPr/>
        </p:nvSpPr>
        <p:spPr bwMode="auto">
          <a:xfrm>
            <a:off x="2286000" y="1447800"/>
            <a:ext cx="304800" cy="152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078" name="Text Box 7"/>
          <p:cNvSpPr txBox="1">
            <a:spLocks noChangeArrowheads="1"/>
          </p:cNvSpPr>
          <p:nvPr/>
        </p:nvSpPr>
        <p:spPr bwMode="auto">
          <a:xfrm>
            <a:off x="228600" y="5257800"/>
            <a:ext cx="4876800" cy="1493838"/>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spAutoFit/>
          </a:bodyPr>
          <a:lstStyle>
            <a:lvl1pPr marL="342900" indent="-342900" eaLnBrk="0" hangingPunct="0">
              <a:defRPr sz="2400">
                <a:solidFill>
                  <a:schemeClr val="tx1"/>
                </a:solidFill>
                <a:latin typeface="Times New Roman" charset="0"/>
                <a:ea typeface="ＭＳ Ｐゴシック" charset="0"/>
              </a:defRPr>
            </a:lvl1pPr>
            <a:lvl2pPr marL="1714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lvl="1" algn="ctr" eaLnBrk="1" hangingPunct="1"/>
            <a:r>
              <a:rPr lang="en-US" sz="1800" dirty="0">
                <a:latin typeface="Arial" charset="0"/>
              </a:rPr>
              <a:t>5 assembly stations work 1.25 hr/plaquette</a:t>
            </a:r>
          </a:p>
          <a:p>
            <a:pPr lvl="1" algn="ctr" eaLnBrk="1" hangingPunct="1">
              <a:buFont typeface="Wingdings" charset="0"/>
              <a:buChar char="è"/>
            </a:pPr>
            <a:r>
              <a:rPr lang="en-US" sz="1800" dirty="0">
                <a:latin typeface="Arial" charset="0"/>
              </a:rPr>
              <a:t> 7.5 hr/day + 0.5 hr/station for setup, inspection, documentation &amp; cleanup.</a:t>
            </a:r>
          </a:p>
          <a:p>
            <a:pPr lvl="1" algn="ctr" eaLnBrk="1" hangingPunct="1">
              <a:buFont typeface="Wingdings" charset="0"/>
              <a:buNone/>
            </a:pPr>
            <a:r>
              <a:rPr lang="en-US" sz="1800" dirty="0">
                <a:latin typeface="Arial" charset="0"/>
              </a:rPr>
              <a:t>A Quality Assurance/debug/rework station</a:t>
            </a:r>
          </a:p>
          <a:p>
            <a:pPr lvl="1" algn="ctr" eaLnBrk="1" hangingPunct="1">
              <a:buFont typeface="Wingdings" charset="0"/>
              <a:buNone/>
            </a:pPr>
            <a:r>
              <a:rPr lang="en-US" sz="1800" dirty="0">
                <a:latin typeface="Arial" charset="0"/>
              </a:rPr>
              <a:t>works in parallel to assembly line.</a:t>
            </a:r>
          </a:p>
        </p:txBody>
      </p:sp>
      <p:pic>
        <p:nvPicPr>
          <p:cNvPr id="30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2209800"/>
            <a:ext cx="8001000" cy="304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680006" y="5087034"/>
            <a:ext cx="2462712" cy="646331"/>
          </a:xfrm>
          <a:prstGeom prst="rect">
            <a:avLst/>
          </a:prstGeom>
          <a:solidFill>
            <a:schemeClr val="accent1"/>
          </a:solidFill>
        </p:spPr>
        <p:txBody>
          <a:bodyPr wrap="square" rtlCol="0">
            <a:spAutoFit/>
          </a:bodyPr>
          <a:lstStyle/>
          <a:p>
            <a:r>
              <a:rPr lang="en-US" dirty="0" smtClean="0"/>
              <a:t>New project: reduced number of personnel</a:t>
            </a:r>
            <a:endParaRPr lang="en-US" dirty="0"/>
          </a:p>
        </p:txBody>
      </p:sp>
      <p:sp>
        <p:nvSpPr>
          <p:cNvPr id="5" name="Slide Number Placeholder 4"/>
          <p:cNvSpPr>
            <a:spLocks noGrp="1"/>
          </p:cNvSpPr>
          <p:nvPr>
            <p:ph type="sldNum" sz="quarter" idx="12"/>
          </p:nvPr>
        </p:nvSpPr>
        <p:spPr/>
        <p:txBody>
          <a:bodyPr/>
          <a:lstStyle/>
          <a:p>
            <a:pPr>
              <a:defRPr/>
            </a:pPr>
            <a:fld id="{4D177B68-AC6A-4EC9-8969-5E5C0EA91C48}" type="slidenum">
              <a:rPr lang="en-US" smtClean="0">
                <a:solidFill>
                  <a:srgbClr val="000000"/>
                </a:solidFill>
              </a:rPr>
              <a:pPr>
                <a:defRPr/>
              </a:pPr>
              <a:t>26</a:t>
            </a:fld>
            <a:endParaRPr lang="en-US" dirty="0">
              <a:solidFill>
                <a:srgbClr val="000000"/>
              </a:solidFill>
            </a:endParaRPr>
          </a:p>
        </p:txBody>
      </p:sp>
      <p:sp>
        <p:nvSpPr>
          <p:cNvPr id="3" name="Date Placeholder 2"/>
          <p:cNvSpPr>
            <a:spLocks noGrp="1"/>
          </p:cNvSpPr>
          <p:nvPr>
            <p:ph type="dt" sz="half" idx="10"/>
          </p:nvPr>
        </p:nvSpPr>
        <p:spPr/>
        <p:txBody>
          <a:bodyPr/>
          <a:lstStyle/>
          <a:p>
            <a:pPr>
              <a:defRPr/>
            </a:pPr>
            <a:r>
              <a:rPr lang="en-US" dirty="0" smtClean="0">
                <a:solidFill>
                  <a:srgbClr val="000000"/>
                </a:solidFill>
              </a:rPr>
              <a:t>Kirk Arndt, Mar. 2015</a:t>
            </a:r>
            <a:endParaRPr lang="en-US" dirty="0">
              <a:solidFill>
                <a:srgbClr val="000000"/>
              </a:solidFill>
            </a:endParaRPr>
          </a:p>
        </p:txBody>
      </p:sp>
      <p:sp>
        <p:nvSpPr>
          <p:cNvPr id="4" name="Footer Placeholder 3"/>
          <p:cNvSpPr>
            <a:spLocks noGrp="1"/>
          </p:cNvSpPr>
          <p:nvPr>
            <p:ph type="ftr" sz="quarter" idx="11"/>
          </p:nvPr>
        </p:nvSpPr>
        <p:spPr/>
        <p:txBody>
          <a:bodyPr/>
          <a:lstStyle/>
          <a:p>
            <a:pPr>
              <a:defRPr/>
            </a:pPr>
            <a:r>
              <a:rPr lang="en-US" dirty="0" smtClean="0">
                <a:solidFill>
                  <a:srgbClr val="000000"/>
                </a:solidFill>
              </a:rPr>
              <a:t>WP3 module assembly</a:t>
            </a:r>
            <a:endParaRPr lang="en-US" dirty="0">
              <a:solidFill>
                <a:srgbClr val="000000"/>
              </a:solidFill>
            </a:endParaRPr>
          </a:p>
        </p:txBody>
      </p:sp>
    </p:spTree>
    <p:extLst>
      <p:ext uri="{BB962C8B-B14F-4D97-AF65-F5344CB8AC3E}">
        <p14:creationId xmlns:p14="http://schemas.microsoft.com/office/powerpoint/2010/main" val="168466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27</a:t>
            </a:fld>
            <a:endParaRPr lang="en-US" dirty="0"/>
          </a:p>
        </p:txBody>
      </p:sp>
      <p:sp>
        <p:nvSpPr>
          <p:cNvPr id="6" name="Title 5"/>
          <p:cNvSpPr>
            <a:spLocks noGrp="1"/>
          </p:cNvSpPr>
          <p:nvPr>
            <p:ph type="title"/>
          </p:nvPr>
        </p:nvSpPr>
        <p:spPr/>
        <p:txBody>
          <a:bodyPr>
            <a:normAutofit/>
          </a:bodyPr>
          <a:lstStyle/>
          <a:p>
            <a:r>
              <a:rPr lang="en-US" sz="2800" dirty="0"/>
              <a:t>Assembly flowcharts: </a:t>
            </a:r>
            <a:r>
              <a:rPr lang="en-US" sz="2800" dirty="0" smtClean="0"/>
              <a:t>pick-and-place</a:t>
            </a:r>
            <a:endParaRPr lang="en-US" sz="2800" dirty="0"/>
          </a:p>
        </p:txBody>
      </p:sp>
      <p:pic>
        <p:nvPicPr>
          <p:cNvPr id="205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94382" y="928409"/>
            <a:ext cx="3877261"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5699" y="928409"/>
            <a:ext cx="387868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9" name="Picture 2" descr="http://www.hep.wisc.edu/cms/CMS-Color-Label.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715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28</a:t>
            </a:fld>
            <a:endParaRPr lang="en-US" dirty="0">
              <a:solidFill>
                <a:prstClr val="black">
                  <a:tint val="7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2766" y="0"/>
            <a:ext cx="7178467" cy="6858000"/>
          </a:xfrm>
          <a:prstGeom prst="rect">
            <a:avLst/>
          </a:prstGeom>
        </p:spPr>
      </p:pic>
      <p:sp>
        <p:nvSpPr>
          <p:cNvPr id="9" name="TextBox 8"/>
          <p:cNvSpPr txBox="1"/>
          <p:nvPr/>
        </p:nvSpPr>
        <p:spPr>
          <a:xfrm>
            <a:off x="228600" y="304800"/>
            <a:ext cx="1981200" cy="646331"/>
          </a:xfrm>
          <a:prstGeom prst="rect">
            <a:avLst/>
          </a:prstGeom>
          <a:noFill/>
        </p:spPr>
        <p:txBody>
          <a:bodyPr wrap="square" rtlCol="0">
            <a:spAutoFit/>
          </a:bodyPr>
          <a:lstStyle/>
          <a:p>
            <a:pPr defTabSz="914400"/>
            <a:r>
              <a:rPr lang="en-US" dirty="0" smtClean="0">
                <a:solidFill>
                  <a:prstClr val="black"/>
                </a:solidFill>
              </a:rPr>
              <a:t>Top-down exploded view</a:t>
            </a:r>
            <a:endParaRPr lang="en-US" dirty="0">
              <a:solidFill>
                <a:prstClr val="black"/>
              </a:solidFill>
            </a:endParaRPr>
          </a:p>
        </p:txBody>
      </p:sp>
    </p:spTree>
    <p:extLst>
      <p:ext uri="{BB962C8B-B14F-4D97-AF65-F5344CB8AC3E}">
        <p14:creationId xmlns:p14="http://schemas.microsoft.com/office/powerpoint/2010/main" val="371112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29</a:t>
            </a:fld>
            <a:endParaRPr lang="en-US" dirty="0">
              <a:solidFill>
                <a:prstClr val="black">
                  <a:tint val="75000"/>
                </a:prst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7319" y="0"/>
            <a:ext cx="6729362" cy="6858000"/>
          </a:xfrm>
          <a:prstGeom prst="rect">
            <a:avLst/>
          </a:prstGeom>
        </p:spPr>
      </p:pic>
      <p:sp>
        <p:nvSpPr>
          <p:cNvPr id="7" name="TextBox 6"/>
          <p:cNvSpPr txBox="1"/>
          <p:nvPr/>
        </p:nvSpPr>
        <p:spPr>
          <a:xfrm>
            <a:off x="6629400" y="189343"/>
            <a:ext cx="2057400" cy="646331"/>
          </a:xfrm>
          <a:prstGeom prst="rect">
            <a:avLst/>
          </a:prstGeom>
          <a:noFill/>
        </p:spPr>
        <p:txBody>
          <a:bodyPr wrap="square" rtlCol="0">
            <a:spAutoFit/>
          </a:bodyPr>
          <a:lstStyle/>
          <a:p>
            <a:pPr defTabSz="914400"/>
            <a:r>
              <a:rPr lang="en-US" dirty="0" smtClean="0">
                <a:solidFill>
                  <a:prstClr val="black"/>
                </a:solidFill>
              </a:rPr>
              <a:t>Bottom-up exploded view</a:t>
            </a:r>
            <a:endParaRPr lang="en-US" dirty="0">
              <a:solidFill>
                <a:prstClr val="black"/>
              </a:solidFill>
            </a:endParaRPr>
          </a:p>
        </p:txBody>
      </p:sp>
    </p:spTree>
    <p:extLst>
      <p:ext uri="{BB962C8B-B14F-4D97-AF65-F5344CB8AC3E}">
        <p14:creationId xmlns:p14="http://schemas.microsoft.com/office/powerpoint/2010/main" val="3862483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AMS silicon </a:t>
            </a:r>
            <a:r>
              <a:rPr lang="en-GB" dirty="0"/>
              <a:t>tracker construction</a:t>
            </a:r>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3</a:t>
            </a:fld>
            <a:endParaRPr lang="en-US" dirty="0"/>
          </a:p>
        </p:txBody>
      </p:sp>
      <p:sp>
        <p:nvSpPr>
          <p:cNvPr id="6" name="Rectangle 5"/>
          <p:cNvSpPr/>
          <p:nvPr/>
        </p:nvSpPr>
        <p:spPr>
          <a:xfrm>
            <a:off x="663926" y="3936830"/>
            <a:ext cx="7907572" cy="2185214"/>
          </a:xfrm>
          <a:prstGeom prst="rect">
            <a:avLst/>
          </a:prstGeom>
          <a:noFill/>
          <a:ln>
            <a:solidFill>
              <a:schemeClr val="accent1"/>
            </a:solidFill>
          </a:ln>
        </p:spPr>
        <p:txBody>
          <a:bodyPr wrap="square">
            <a:spAutoFit/>
          </a:bodyPr>
          <a:lstStyle/>
          <a:p>
            <a:pPr>
              <a:spcBef>
                <a:spcPts val="600"/>
              </a:spcBef>
            </a:pPr>
            <a:r>
              <a:rPr lang="en-GB" dirty="0" smtClean="0"/>
              <a:t>“Because of complexity</a:t>
            </a:r>
            <a:r>
              <a:rPr lang="en-GB" dirty="0"/>
              <a:t>, the largest fraction of defective </a:t>
            </a:r>
            <a:r>
              <a:rPr lang="en-GB" dirty="0" smtClean="0"/>
              <a:t>ladders were </a:t>
            </a:r>
            <a:r>
              <a:rPr lang="en-GB" dirty="0"/>
              <a:t>due to operator mistakes or mishandling.</a:t>
            </a:r>
          </a:p>
          <a:p>
            <a:pPr>
              <a:spcBef>
                <a:spcPts val="600"/>
              </a:spcBef>
            </a:pPr>
            <a:r>
              <a:rPr lang="en-GB" dirty="0"/>
              <a:t>This particular failure demonstrates the need </a:t>
            </a:r>
            <a:r>
              <a:rPr lang="en-GB" dirty="0" smtClean="0"/>
              <a:t>of developing</a:t>
            </a:r>
            <a:r>
              <a:rPr lang="en-GB" dirty="0"/>
              <a:t>, whenever possible, </a:t>
            </a:r>
            <a:r>
              <a:rPr lang="en-GB" b="1" dirty="0"/>
              <a:t>automated </a:t>
            </a:r>
            <a:r>
              <a:rPr lang="en-GB" b="1" dirty="0" smtClean="0"/>
              <a:t>and operator-safe </a:t>
            </a:r>
            <a:r>
              <a:rPr lang="en-GB" b="1" dirty="0"/>
              <a:t>industrial procedures</a:t>
            </a:r>
            <a:r>
              <a:rPr lang="en-GB" dirty="0"/>
              <a:t>, not </a:t>
            </a:r>
            <a:r>
              <a:rPr lang="en-GB" dirty="0" smtClean="0"/>
              <a:t>relying too </a:t>
            </a:r>
            <a:r>
              <a:rPr lang="en-GB" dirty="0"/>
              <a:t>much on operator (exceptional) expertise. </a:t>
            </a:r>
            <a:endParaRPr lang="en-GB" dirty="0" smtClean="0"/>
          </a:p>
          <a:p>
            <a:pPr>
              <a:spcBef>
                <a:spcPts val="600"/>
              </a:spcBef>
            </a:pPr>
            <a:r>
              <a:rPr lang="en-GB" dirty="0" smtClean="0"/>
              <a:t>To</a:t>
            </a:r>
            <a:r>
              <a:rPr lang="en-GB" dirty="0"/>
              <a:t> </a:t>
            </a:r>
            <a:r>
              <a:rPr lang="en-GB" dirty="0" smtClean="0"/>
              <a:t>this </a:t>
            </a:r>
            <a:r>
              <a:rPr lang="en-GB" dirty="0"/>
              <a:t>purpose, </a:t>
            </a:r>
            <a:r>
              <a:rPr lang="en-GB" b="1" dirty="0"/>
              <a:t>standard though very precise </a:t>
            </a:r>
            <a:r>
              <a:rPr lang="en-GB" b="1" dirty="0" smtClean="0"/>
              <a:t>and reliable </a:t>
            </a:r>
            <a:r>
              <a:rPr lang="en-GB" b="1" dirty="0"/>
              <a:t>equipment </a:t>
            </a:r>
            <a:r>
              <a:rPr lang="en-GB" dirty="0"/>
              <a:t>has been (will be) used for </a:t>
            </a:r>
            <a:r>
              <a:rPr lang="en-GB" dirty="0" smtClean="0"/>
              <a:t>the construction </a:t>
            </a:r>
            <a:r>
              <a:rPr lang="en-GB" dirty="0"/>
              <a:t>of the AMS-01 (AMS-02) </a:t>
            </a:r>
            <a:r>
              <a:rPr lang="en-GB" dirty="0" smtClean="0"/>
              <a:t>silicon tracker.”</a:t>
            </a:r>
            <a:endParaRPr lang="en-GB"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7411"/>
          <a:stretch/>
        </p:blipFill>
        <p:spPr>
          <a:xfrm>
            <a:off x="1012790" y="891025"/>
            <a:ext cx="3946011" cy="301838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0891" y="1083808"/>
            <a:ext cx="2791088" cy="2480637"/>
          </a:xfrm>
          <a:prstGeom prst="rect">
            <a:avLst/>
          </a:prstGeom>
        </p:spPr>
      </p:pic>
    </p:spTree>
    <p:extLst>
      <p:ext uri="{BB962C8B-B14F-4D97-AF65-F5344CB8AC3E}">
        <p14:creationId xmlns:p14="http://schemas.microsoft.com/office/powerpoint/2010/main" val="1373606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30</a:t>
            </a:fld>
            <a:endParaRPr lang="en-US" dirty="0">
              <a:solidFill>
                <a:prstClr val="black">
                  <a:tint val="75000"/>
                </a:prst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38996" y="1200665"/>
            <a:ext cx="4572000" cy="404913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379605"/>
            <a:ext cx="4138996" cy="3691258"/>
          </a:xfrm>
          <a:prstGeom prst="rect">
            <a:avLst/>
          </a:prstGeom>
        </p:spPr>
      </p:pic>
      <p:sp>
        <p:nvSpPr>
          <p:cNvPr id="9" name="TextBox 8"/>
          <p:cNvSpPr txBox="1"/>
          <p:nvPr/>
        </p:nvSpPr>
        <p:spPr>
          <a:xfrm>
            <a:off x="933254" y="742564"/>
            <a:ext cx="2290713" cy="646331"/>
          </a:xfrm>
          <a:prstGeom prst="rect">
            <a:avLst/>
          </a:prstGeom>
          <a:noFill/>
        </p:spPr>
        <p:txBody>
          <a:bodyPr wrap="square" rtlCol="0">
            <a:spAutoFit/>
          </a:bodyPr>
          <a:lstStyle/>
          <a:p>
            <a:r>
              <a:rPr lang="en-US" dirty="0" smtClean="0">
                <a:solidFill>
                  <a:prstClr val="black"/>
                </a:solidFill>
              </a:rPr>
              <a:t>HDI pick-up tool with suction cups</a:t>
            </a:r>
            <a:endParaRPr lang="en-US" dirty="0">
              <a:solidFill>
                <a:prstClr val="black"/>
              </a:solidFill>
            </a:endParaRPr>
          </a:p>
        </p:txBody>
      </p:sp>
      <p:sp>
        <p:nvSpPr>
          <p:cNvPr id="10" name="TextBox 9"/>
          <p:cNvSpPr txBox="1"/>
          <p:nvPr/>
        </p:nvSpPr>
        <p:spPr>
          <a:xfrm>
            <a:off x="5279639" y="591869"/>
            <a:ext cx="2808559" cy="923330"/>
          </a:xfrm>
          <a:prstGeom prst="rect">
            <a:avLst/>
          </a:prstGeom>
          <a:noFill/>
        </p:spPr>
        <p:txBody>
          <a:bodyPr wrap="square" rtlCol="0">
            <a:spAutoFit/>
          </a:bodyPr>
          <a:lstStyle/>
          <a:p>
            <a:r>
              <a:rPr lang="en-US" dirty="0" smtClean="0">
                <a:solidFill>
                  <a:prstClr val="black"/>
                </a:solidFill>
              </a:rPr>
              <a:t>HDI pick-up tool with suction cups lifting HDI + module end holders</a:t>
            </a:r>
            <a:endParaRPr lang="en-US" dirty="0">
              <a:solidFill>
                <a:prstClr val="black"/>
              </a:solidFill>
            </a:endParaRPr>
          </a:p>
        </p:txBody>
      </p:sp>
    </p:spTree>
    <p:extLst>
      <p:ext uri="{BB962C8B-B14F-4D97-AF65-F5344CB8AC3E}">
        <p14:creationId xmlns:p14="http://schemas.microsoft.com/office/powerpoint/2010/main" val="4243811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53473"/>
            <a:ext cx="9144000" cy="5710296"/>
          </a:xfrm>
          <a:prstGeom prst="rect">
            <a:avLst/>
          </a:prstGeom>
        </p:spPr>
      </p:pic>
      <p:sp>
        <p:nvSpPr>
          <p:cNvPr id="8" name="Slide Number Placeholder 7"/>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31</a:t>
            </a:fld>
            <a:endParaRPr lang="en-US" dirty="0">
              <a:solidFill>
                <a:prstClr val="black">
                  <a:tint val="75000"/>
                </a:prstClr>
              </a:solidFill>
            </a:endParaRPr>
          </a:p>
        </p:txBody>
      </p:sp>
      <p:sp>
        <p:nvSpPr>
          <p:cNvPr id="9" name="TextBox 8"/>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a:t>
            </a:r>
            <a:endParaRPr lang="en-US" dirty="0">
              <a:solidFill>
                <a:prstClr val="black"/>
              </a:solidFill>
            </a:endParaRPr>
          </a:p>
        </p:txBody>
      </p:sp>
      <p:sp>
        <p:nvSpPr>
          <p:cNvPr id="10" name="TextBox 9"/>
          <p:cNvSpPr txBox="1"/>
          <p:nvPr/>
        </p:nvSpPr>
        <p:spPr>
          <a:xfrm>
            <a:off x="2362200" y="6248400"/>
            <a:ext cx="4953000" cy="646331"/>
          </a:xfrm>
          <a:prstGeom prst="rect">
            <a:avLst/>
          </a:prstGeom>
          <a:noFill/>
        </p:spPr>
        <p:txBody>
          <a:bodyPr wrap="square" rtlCol="0">
            <a:spAutoFit/>
          </a:bodyPr>
          <a:lstStyle/>
          <a:p>
            <a:pPr algn="ctr" defTabSz="914400"/>
            <a:r>
              <a:rPr lang="en-US" dirty="0" smtClean="0">
                <a:solidFill>
                  <a:prstClr val="black"/>
                </a:solidFill>
              </a:rPr>
              <a:t>Baseplate with vacuum chucks for parts (mounted on 1” standoffs on gantry tabletop)</a:t>
            </a:r>
            <a:endParaRPr lang="en-US" dirty="0">
              <a:solidFill>
                <a:prstClr val="black"/>
              </a:solidFill>
            </a:endParaRPr>
          </a:p>
        </p:txBody>
      </p:sp>
    </p:spTree>
    <p:extLst>
      <p:ext uri="{BB962C8B-B14F-4D97-AF65-F5344CB8AC3E}">
        <p14:creationId xmlns:p14="http://schemas.microsoft.com/office/powerpoint/2010/main" val="3758179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81000"/>
            <a:ext cx="9144000" cy="5789621"/>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32</a:t>
            </a:fld>
            <a:endParaRPr lang="en-US" dirty="0">
              <a:solidFill>
                <a:prstClr val="black">
                  <a:tint val="75000"/>
                </a:prstClr>
              </a:solidFill>
            </a:endParaRPr>
          </a:p>
        </p:txBody>
      </p:sp>
      <p:sp>
        <p:nvSpPr>
          <p:cNvPr id="7" name="TextBox 6"/>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r>
              <a:rPr lang="en-US" dirty="0">
                <a:solidFill>
                  <a:prstClr val="black"/>
                </a:solidFill>
              </a:rPr>
              <a:t>)</a:t>
            </a:r>
          </a:p>
        </p:txBody>
      </p:sp>
      <p:sp>
        <p:nvSpPr>
          <p:cNvPr id="8" name="TextBox 7"/>
          <p:cNvSpPr txBox="1"/>
          <p:nvPr/>
        </p:nvSpPr>
        <p:spPr>
          <a:xfrm>
            <a:off x="2140085" y="6248400"/>
            <a:ext cx="5282119" cy="369332"/>
          </a:xfrm>
          <a:prstGeom prst="rect">
            <a:avLst/>
          </a:prstGeom>
          <a:noFill/>
        </p:spPr>
        <p:txBody>
          <a:bodyPr wrap="square" rtlCol="0">
            <a:spAutoFit/>
          </a:bodyPr>
          <a:lstStyle/>
          <a:p>
            <a:pPr algn="ctr" defTabSz="914400"/>
            <a:r>
              <a:rPr lang="en-US" dirty="0" smtClean="0">
                <a:solidFill>
                  <a:prstClr val="black"/>
                </a:solidFill>
              </a:rPr>
              <a:t>Place BBM and HDI by hand on vacuum chucks</a:t>
            </a:r>
            <a:endParaRPr lang="en-US" dirty="0">
              <a:solidFill>
                <a:prstClr val="black"/>
              </a:solidFill>
            </a:endParaRPr>
          </a:p>
        </p:txBody>
      </p:sp>
    </p:spTree>
    <p:extLst>
      <p:ext uri="{BB962C8B-B14F-4D97-AF65-F5344CB8AC3E}">
        <p14:creationId xmlns:p14="http://schemas.microsoft.com/office/powerpoint/2010/main" val="1769458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63251"/>
            <a:ext cx="9144000" cy="5731497"/>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33</a:t>
            </a:fld>
            <a:endParaRPr lang="en-US" dirty="0">
              <a:solidFill>
                <a:prstClr val="black">
                  <a:tint val="75000"/>
                </a:prstClr>
              </a:solidFill>
            </a:endParaRPr>
          </a:p>
        </p:txBody>
      </p:sp>
      <p:sp>
        <p:nvSpPr>
          <p:cNvPr id="7" name="TextBox 6"/>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8" name="TextBox 7"/>
          <p:cNvSpPr txBox="1"/>
          <p:nvPr/>
        </p:nvSpPr>
        <p:spPr>
          <a:xfrm>
            <a:off x="2514600" y="6248400"/>
            <a:ext cx="4114800" cy="646331"/>
          </a:xfrm>
          <a:prstGeom prst="rect">
            <a:avLst/>
          </a:prstGeom>
          <a:noFill/>
        </p:spPr>
        <p:txBody>
          <a:bodyPr wrap="square" rtlCol="0">
            <a:spAutoFit/>
          </a:bodyPr>
          <a:lstStyle/>
          <a:p>
            <a:pPr algn="ctr" defTabSz="914400"/>
            <a:r>
              <a:rPr lang="en-US" dirty="0" smtClean="0">
                <a:solidFill>
                  <a:prstClr val="black"/>
                </a:solidFill>
              </a:rPr>
              <a:t>Place bridge tool over HDI by hand, aligned using guide pins in baseplate</a:t>
            </a:r>
            <a:endParaRPr lang="en-US" dirty="0">
              <a:solidFill>
                <a:prstClr val="black"/>
              </a:solidFill>
            </a:endParaRPr>
          </a:p>
        </p:txBody>
      </p:sp>
    </p:spTree>
    <p:extLst>
      <p:ext uri="{BB962C8B-B14F-4D97-AF65-F5344CB8AC3E}">
        <p14:creationId xmlns:p14="http://schemas.microsoft.com/office/powerpoint/2010/main" val="792043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81000"/>
            <a:ext cx="9144000" cy="5841214"/>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34</a:t>
            </a:fld>
            <a:endParaRPr lang="en-US" dirty="0">
              <a:solidFill>
                <a:prstClr val="black">
                  <a:tint val="75000"/>
                </a:prstClr>
              </a:solidFill>
            </a:endParaRPr>
          </a:p>
        </p:txBody>
      </p:sp>
      <p:sp>
        <p:nvSpPr>
          <p:cNvPr id="7" name="TextBox 6"/>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8" name="TextBox 7"/>
          <p:cNvSpPr txBox="1"/>
          <p:nvPr/>
        </p:nvSpPr>
        <p:spPr>
          <a:xfrm>
            <a:off x="1284051" y="6238672"/>
            <a:ext cx="7052553" cy="646331"/>
          </a:xfrm>
          <a:prstGeom prst="rect">
            <a:avLst/>
          </a:prstGeom>
          <a:noFill/>
        </p:spPr>
        <p:txBody>
          <a:bodyPr wrap="square" rtlCol="0">
            <a:spAutoFit/>
          </a:bodyPr>
          <a:lstStyle/>
          <a:p>
            <a:pPr algn="ctr" defTabSz="914400"/>
            <a:r>
              <a:rPr lang="en-US" dirty="0" smtClean="0">
                <a:solidFill>
                  <a:prstClr val="black"/>
                </a:solidFill>
              </a:rPr>
              <a:t>Vacuum spreader brought down by gantry head, turn on vacuum to spreader tool, turn off vacuum to HDI chuck on baseplate</a:t>
            </a:r>
            <a:endParaRPr lang="en-US" dirty="0">
              <a:solidFill>
                <a:prstClr val="black"/>
              </a:solidFill>
            </a:endParaRPr>
          </a:p>
        </p:txBody>
      </p:sp>
    </p:spTree>
    <p:extLst>
      <p:ext uri="{BB962C8B-B14F-4D97-AF65-F5344CB8AC3E}">
        <p14:creationId xmlns:p14="http://schemas.microsoft.com/office/powerpoint/2010/main" val="3795169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2769" y="0"/>
            <a:ext cx="7858461" cy="6858000"/>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35</a:t>
            </a:fld>
            <a:endParaRPr lang="en-US" dirty="0">
              <a:solidFill>
                <a:prstClr val="black">
                  <a:tint val="75000"/>
                </a:prstClr>
              </a:solidFill>
            </a:endParaRPr>
          </a:p>
        </p:txBody>
      </p:sp>
      <p:sp>
        <p:nvSpPr>
          <p:cNvPr id="7" name="TextBox 6"/>
          <p:cNvSpPr txBox="1"/>
          <p:nvPr/>
        </p:nvSpPr>
        <p:spPr>
          <a:xfrm>
            <a:off x="60960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8" name="TextBox 7"/>
          <p:cNvSpPr txBox="1"/>
          <p:nvPr/>
        </p:nvSpPr>
        <p:spPr>
          <a:xfrm>
            <a:off x="6286500" y="1630218"/>
            <a:ext cx="2362200" cy="923330"/>
          </a:xfrm>
          <a:prstGeom prst="rect">
            <a:avLst/>
          </a:prstGeom>
          <a:noFill/>
        </p:spPr>
        <p:txBody>
          <a:bodyPr wrap="square" rtlCol="0">
            <a:spAutoFit/>
          </a:bodyPr>
          <a:lstStyle/>
          <a:p>
            <a:pPr algn="ctr" defTabSz="914400"/>
            <a:r>
              <a:rPr lang="en-US" dirty="0" smtClean="0">
                <a:solidFill>
                  <a:prstClr val="black"/>
                </a:solidFill>
              </a:rPr>
              <a:t>Lift vacuum spreader, bridge tool and HDI with gantry</a:t>
            </a:r>
            <a:endParaRPr lang="en-US" dirty="0">
              <a:solidFill>
                <a:prstClr val="black"/>
              </a:solidFill>
            </a:endParaRPr>
          </a:p>
        </p:txBody>
      </p:sp>
    </p:spTree>
    <p:extLst>
      <p:ext uri="{BB962C8B-B14F-4D97-AF65-F5344CB8AC3E}">
        <p14:creationId xmlns:p14="http://schemas.microsoft.com/office/powerpoint/2010/main" val="38491560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 y="606805"/>
            <a:ext cx="9105900" cy="5629275"/>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36</a:t>
            </a:fld>
            <a:endParaRPr lang="en-US" dirty="0">
              <a:solidFill>
                <a:prstClr val="black">
                  <a:tint val="75000"/>
                </a:prstClr>
              </a:solidFill>
            </a:endParaRPr>
          </a:p>
        </p:txBody>
      </p:sp>
      <p:sp>
        <p:nvSpPr>
          <p:cNvPr id="7" name="TextBox 6"/>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8" name="TextBox 7"/>
          <p:cNvSpPr txBox="1"/>
          <p:nvPr/>
        </p:nvSpPr>
        <p:spPr>
          <a:xfrm>
            <a:off x="875489" y="6248400"/>
            <a:ext cx="7276290" cy="646331"/>
          </a:xfrm>
          <a:prstGeom prst="rect">
            <a:avLst/>
          </a:prstGeom>
          <a:noFill/>
        </p:spPr>
        <p:txBody>
          <a:bodyPr wrap="square" rtlCol="0">
            <a:spAutoFit/>
          </a:bodyPr>
          <a:lstStyle/>
          <a:p>
            <a:pPr algn="ctr" defTabSz="914400"/>
            <a:r>
              <a:rPr lang="en-US" dirty="0" smtClean="0">
                <a:solidFill>
                  <a:prstClr val="black"/>
                </a:solidFill>
              </a:rPr>
              <a:t>Place tools with HDI on BBM with gantry, turn on vacuum to bridge tool feet on baseplate, turn off vacuum to spreader tool</a:t>
            </a:r>
            <a:endParaRPr lang="en-US" dirty="0">
              <a:solidFill>
                <a:prstClr val="black"/>
              </a:solidFill>
            </a:endParaRPr>
          </a:p>
        </p:txBody>
      </p:sp>
    </p:spTree>
    <p:extLst>
      <p:ext uri="{BB962C8B-B14F-4D97-AF65-F5344CB8AC3E}">
        <p14:creationId xmlns:p14="http://schemas.microsoft.com/office/powerpoint/2010/main" val="1024473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37</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37066"/>
            <a:ext cx="9144000" cy="5940331"/>
          </a:xfrm>
          <a:prstGeom prst="rect">
            <a:avLst/>
          </a:prstGeom>
        </p:spPr>
      </p:pic>
      <p:sp>
        <p:nvSpPr>
          <p:cNvPr id="9" name="TextBox 8"/>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10" name="TextBox 9"/>
          <p:cNvSpPr txBox="1"/>
          <p:nvPr/>
        </p:nvSpPr>
        <p:spPr>
          <a:xfrm>
            <a:off x="2514600" y="6248400"/>
            <a:ext cx="4114800" cy="646331"/>
          </a:xfrm>
          <a:prstGeom prst="rect">
            <a:avLst/>
          </a:prstGeom>
          <a:noFill/>
        </p:spPr>
        <p:txBody>
          <a:bodyPr wrap="square" rtlCol="0">
            <a:spAutoFit/>
          </a:bodyPr>
          <a:lstStyle/>
          <a:p>
            <a:pPr algn="ctr" defTabSz="914400"/>
            <a:r>
              <a:rPr lang="en-US" dirty="0" smtClean="0">
                <a:solidFill>
                  <a:prstClr val="black"/>
                </a:solidFill>
              </a:rPr>
              <a:t>Lift vacuum spreader with gantry from bridge tool</a:t>
            </a:r>
            <a:endParaRPr lang="en-US" dirty="0">
              <a:solidFill>
                <a:prstClr val="black"/>
              </a:solidFill>
            </a:endParaRPr>
          </a:p>
        </p:txBody>
      </p:sp>
    </p:spTree>
    <p:extLst>
      <p:ext uri="{BB962C8B-B14F-4D97-AF65-F5344CB8AC3E}">
        <p14:creationId xmlns:p14="http://schemas.microsoft.com/office/powerpoint/2010/main" val="2237996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396" y="304800"/>
            <a:ext cx="9067800" cy="5876925"/>
          </a:xfrm>
          <a:prstGeom prst="rect">
            <a:avLst/>
          </a:prstGeom>
        </p:spPr>
      </p:pic>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69971A7D-8C66-4E80-B54C-463C6AE33EA4}" type="slidenum">
              <a:rPr lang="en-US" smtClean="0">
                <a:solidFill>
                  <a:prstClr val="black">
                    <a:tint val="75000"/>
                  </a:prstClr>
                </a:solidFill>
              </a:rPr>
              <a:pPr/>
              <a:t>38</a:t>
            </a:fld>
            <a:endParaRPr lang="en-US" dirty="0">
              <a:solidFill>
                <a:prstClr val="black">
                  <a:tint val="75000"/>
                </a:prstClr>
              </a:solidFill>
            </a:endParaRPr>
          </a:p>
        </p:txBody>
      </p:sp>
      <p:sp>
        <p:nvSpPr>
          <p:cNvPr id="7" name="TextBox 6"/>
          <p:cNvSpPr txBox="1"/>
          <p:nvPr/>
        </p:nvSpPr>
        <p:spPr>
          <a:xfrm>
            <a:off x="3200400" y="152400"/>
            <a:ext cx="2743200" cy="369332"/>
          </a:xfrm>
          <a:prstGeom prst="rect">
            <a:avLst/>
          </a:prstGeom>
          <a:noFill/>
        </p:spPr>
        <p:txBody>
          <a:bodyPr wrap="square" rtlCol="0">
            <a:spAutoFit/>
          </a:bodyPr>
          <a:lstStyle/>
          <a:p>
            <a:pPr algn="ctr" defTabSz="914400"/>
            <a:r>
              <a:rPr lang="en-US" dirty="0" smtClean="0">
                <a:solidFill>
                  <a:prstClr val="black"/>
                </a:solidFill>
              </a:rPr>
              <a:t>Assembly Flow (con’t)</a:t>
            </a:r>
            <a:endParaRPr lang="en-US" dirty="0">
              <a:solidFill>
                <a:prstClr val="black"/>
              </a:solidFill>
            </a:endParaRPr>
          </a:p>
        </p:txBody>
      </p:sp>
      <p:sp>
        <p:nvSpPr>
          <p:cNvPr id="9" name="TextBox 8"/>
          <p:cNvSpPr txBox="1"/>
          <p:nvPr/>
        </p:nvSpPr>
        <p:spPr>
          <a:xfrm>
            <a:off x="2514600" y="6248400"/>
            <a:ext cx="4114800" cy="381000"/>
          </a:xfrm>
          <a:prstGeom prst="rect">
            <a:avLst/>
          </a:prstGeom>
          <a:noFill/>
        </p:spPr>
        <p:txBody>
          <a:bodyPr wrap="square" rtlCol="0">
            <a:spAutoFit/>
          </a:bodyPr>
          <a:lstStyle/>
          <a:p>
            <a:pPr algn="ctr" defTabSz="914400"/>
            <a:r>
              <a:rPr lang="en-US" dirty="0" smtClean="0">
                <a:solidFill>
                  <a:prstClr val="black"/>
                </a:solidFill>
              </a:rPr>
              <a:t>Remove bridge tool after epoxy cures</a:t>
            </a:r>
            <a:endParaRPr lang="en-US" dirty="0">
              <a:solidFill>
                <a:prstClr val="black"/>
              </a:solidFill>
            </a:endParaRPr>
          </a:p>
        </p:txBody>
      </p:sp>
    </p:spTree>
    <p:extLst>
      <p:ext uri="{BB962C8B-B14F-4D97-AF65-F5344CB8AC3E}">
        <p14:creationId xmlns:p14="http://schemas.microsoft.com/office/powerpoint/2010/main" val="3463497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D:\Users\arndt\Dropbox\upgrade_pixels\Encapsulation\DSCN021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000" y="990600"/>
            <a:ext cx="3834161" cy="342881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sers\arndt\Dropbox\upgrade_pixels\Encapsulation\DSCN0208.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94248" y="823136"/>
            <a:ext cx="2754352" cy="367266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4495800"/>
            <a:ext cx="7711944" cy="1911488"/>
          </a:xfrm>
        </p:spPr>
        <p:txBody>
          <a:bodyPr>
            <a:normAutofit fontScale="70000" lnSpcReduction="20000"/>
          </a:bodyPr>
          <a:lstStyle/>
          <a:p>
            <a:pPr>
              <a:spcBef>
                <a:spcPts val="1200"/>
              </a:spcBef>
            </a:pPr>
            <a:r>
              <a:rPr lang="en-US" dirty="0" smtClean="0"/>
              <a:t>3-axis </a:t>
            </a:r>
            <a:r>
              <a:rPr lang="en-US" dirty="0"/>
              <a:t>motion-controlled robot and programmable </a:t>
            </a:r>
            <a:r>
              <a:rPr lang="en-US" dirty="0" smtClean="0"/>
              <a:t>dispenser for accuracy </a:t>
            </a:r>
            <a:r>
              <a:rPr lang="en-US" dirty="0"/>
              <a:t>and </a:t>
            </a:r>
            <a:r>
              <a:rPr lang="en-US" dirty="0" smtClean="0"/>
              <a:t>repeatability of wirebond encapsulation</a:t>
            </a:r>
            <a:endParaRPr lang="en-US" dirty="0"/>
          </a:p>
          <a:p>
            <a:pPr>
              <a:spcBef>
                <a:spcPts val="1200"/>
              </a:spcBef>
            </a:pPr>
            <a:r>
              <a:rPr lang="en-US" dirty="0" smtClean="0"/>
              <a:t>Alternatively, can use </a:t>
            </a:r>
            <a:r>
              <a:rPr lang="en-US" dirty="0"/>
              <a:t>the programmable dispenser </a:t>
            </a:r>
            <a:r>
              <a:rPr lang="en-US" dirty="0" smtClean="0"/>
              <a:t>+ gantry positioning system to </a:t>
            </a:r>
            <a:r>
              <a:rPr lang="en-US" dirty="0"/>
              <a:t>dispense the </a:t>
            </a:r>
            <a:r>
              <a:rPr lang="en-US" dirty="0" smtClean="0"/>
              <a:t>liquid encapsulant</a:t>
            </a:r>
            <a:endParaRPr lang="en-US" dirty="0"/>
          </a:p>
          <a:p>
            <a:pPr>
              <a:spcBef>
                <a:spcPts val="1200"/>
              </a:spcBef>
            </a:pPr>
            <a:r>
              <a:rPr lang="en-US" dirty="0" smtClean="0"/>
              <a:t>Trying </a:t>
            </a:r>
            <a:r>
              <a:rPr lang="en-US" dirty="0"/>
              <a:t>conical dispensing nozzle (shown above) with 50 micron ID orifice (used 100 micron ID syringe needle in the past</a:t>
            </a:r>
            <a:r>
              <a:rPr lang="en-US" dirty="0" smtClean="0"/>
              <a:t>)</a:t>
            </a:r>
            <a:endParaRPr lang="en-US" dirty="0"/>
          </a:p>
        </p:txBody>
      </p:sp>
      <p:sp>
        <p:nvSpPr>
          <p:cNvPr id="6" name="Date Placeholder 5"/>
          <p:cNvSpPr>
            <a:spLocks noGrp="1"/>
          </p:cNvSpPr>
          <p:nvPr>
            <p:ph type="dt" sz="half" idx="10"/>
          </p:nvPr>
        </p:nvSpPr>
        <p:spPr/>
        <p:txBody>
          <a:bodyPr/>
          <a:lstStyle/>
          <a:p>
            <a:r>
              <a:rPr lang="en-US" dirty="0" smtClean="0"/>
              <a:t>Kirk Arndt, Mar. 2015</a:t>
            </a:r>
            <a:endParaRPr lang="en-US" dirty="0"/>
          </a:p>
        </p:txBody>
      </p:sp>
      <p:sp>
        <p:nvSpPr>
          <p:cNvPr id="7" name="Footer Placeholder 6"/>
          <p:cNvSpPr>
            <a:spLocks noGrp="1"/>
          </p:cNvSpPr>
          <p:nvPr>
            <p:ph type="ftr" sz="quarter" idx="11"/>
          </p:nvPr>
        </p:nvSpPr>
        <p:spPr/>
        <p:txBody>
          <a:bodyPr/>
          <a:lstStyle/>
          <a:p>
            <a:r>
              <a:rPr lang="en-US" dirty="0" smtClean="0"/>
              <a:t>WP3 module assembly</a:t>
            </a:r>
            <a:endParaRPr lang="en-US" dirty="0"/>
          </a:p>
        </p:txBody>
      </p:sp>
      <p:sp>
        <p:nvSpPr>
          <p:cNvPr id="3" name="Slide Number Placeholder 2"/>
          <p:cNvSpPr>
            <a:spLocks noGrp="1"/>
          </p:cNvSpPr>
          <p:nvPr>
            <p:ph type="sldNum" sz="quarter" idx="12"/>
          </p:nvPr>
        </p:nvSpPr>
        <p:spPr/>
        <p:txBody>
          <a:bodyPr/>
          <a:lstStyle/>
          <a:p>
            <a:fld id="{432CECDE-888C-4028-8FBA-70223BB4AC78}" type="slidenum">
              <a:rPr lang="en-US" smtClean="0"/>
              <a:pPr/>
              <a:t>39</a:t>
            </a:fld>
            <a:endParaRPr lang="en-US" dirty="0"/>
          </a:p>
        </p:txBody>
      </p:sp>
      <p:sp>
        <p:nvSpPr>
          <p:cNvPr id="5" name="Title 4"/>
          <p:cNvSpPr>
            <a:spLocks noGrp="1"/>
          </p:cNvSpPr>
          <p:nvPr>
            <p:ph type="title"/>
          </p:nvPr>
        </p:nvSpPr>
        <p:spPr/>
        <p:txBody>
          <a:bodyPr/>
          <a:lstStyle/>
          <a:p>
            <a:r>
              <a:rPr lang="en-US" dirty="0"/>
              <a:t>Encapsulation</a:t>
            </a:r>
          </a:p>
        </p:txBody>
      </p:sp>
    </p:spTree>
    <p:extLst>
      <p:ext uri="{BB962C8B-B14F-4D97-AF65-F5344CB8AC3E}">
        <p14:creationId xmlns:p14="http://schemas.microsoft.com/office/powerpoint/2010/main" val="3497150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CMS </a:t>
            </a:r>
            <a:r>
              <a:rPr lang="en-GB" dirty="0"/>
              <a:t>strip </a:t>
            </a:r>
            <a:r>
              <a:rPr lang="en-GB" dirty="0" smtClean="0"/>
              <a:t>tracker module assembly</a:t>
            </a:r>
            <a:endParaRPr lang="en-GB"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4</a:t>
            </a:fld>
            <a:endParaRPr lang="en-US" dirty="0"/>
          </a:p>
        </p:txBody>
      </p:sp>
      <p:sp>
        <p:nvSpPr>
          <p:cNvPr id="6" name="Rectangle 5"/>
          <p:cNvSpPr/>
          <p:nvPr/>
        </p:nvSpPr>
        <p:spPr>
          <a:xfrm>
            <a:off x="607039" y="1029650"/>
            <a:ext cx="7853082" cy="1831271"/>
          </a:xfrm>
          <a:prstGeom prst="rect">
            <a:avLst/>
          </a:prstGeom>
          <a:noFill/>
          <a:ln>
            <a:solidFill>
              <a:schemeClr val="accent1"/>
            </a:solidFill>
          </a:ln>
        </p:spPr>
        <p:txBody>
          <a:bodyPr wrap="square">
            <a:spAutoFit/>
          </a:bodyPr>
          <a:lstStyle/>
          <a:p>
            <a:pPr marL="285750" indent="-285750">
              <a:spcBef>
                <a:spcPts val="600"/>
              </a:spcBef>
              <a:buFont typeface="Arial" panose="020B0604020202020204" pitchFamily="34" charset="0"/>
              <a:buChar char="•"/>
            </a:pPr>
            <a:r>
              <a:rPr lang="en-GB" dirty="0"/>
              <a:t>Beginning over ten years ago, several institutions used gantry systems for assembly of modules for the current CMS strip tracker. </a:t>
            </a:r>
            <a:endParaRPr lang="en-GB" dirty="0" smtClean="0"/>
          </a:p>
          <a:p>
            <a:pPr marL="285750" indent="-285750">
              <a:spcBef>
                <a:spcPts val="600"/>
              </a:spcBef>
              <a:buFont typeface="Arial" panose="020B0604020202020204" pitchFamily="34" charset="0"/>
              <a:buChar char="•"/>
            </a:pPr>
            <a:r>
              <a:rPr lang="en-GB" dirty="0" smtClean="0"/>
              <a:t>The </a:t>
            </a:r>
            <a:r>
              <a:rPr lang="en-GB" dirty="0"/>
              <a:t>group at the </a:t>
            </a:r>
            <a:r>
              <a:rPr lang="en-GB" b="1" dirty="0"/>
              <a:t>University of California at Santa Barbara </a:t>
            </a:r>
            <a:r>
              <a:rPr lang="en-GB" dirty="0" smtClean="0"/>
              <a:t>developed </a:t>
            </a:r>
            <a:r>
              <a:rPr lang="en-GB" dirty="0"/>
              <a:t>a capacity to assemble </a:t>
            </a:r>
            <a:r>
              <a:rPr lang="en-GB" dirty="0" smtClean="0"/>
              <a:t>(and wirebond) </a:t>
            </a:r>
            <a:r>
              <a:rPr lang="en-GB" dirty="0"/>
              <a:t>15 modules per day (in addition to wirebonding 30 hybrids per day) for construction of the outer barrel and </a:t>
            </a:r>
            <a:r>
              <a:rPr lang="en-GB" dirty="0" smtClean="0"/>
              <a:t>endcap.</a:t>
            </a:r>
            <a:endParaRPr lang="en-GB" dirty="0"/>
          </a:p>
        </p:txBody>
      </p:sp>
      <p:pic>
        <p:nvPicPr>
          <p:cNvPr id="102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56309" y="2884062"/>
            <a:ext cx="3440058" cy="332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199" y="3142516"/>
            <a:ext cx="4221814" cy="3144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www.hep.wisc.edu/cms/CMS-Color-Label.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732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rndt\Dropbox\upgrade_pixels\Encapsulation\encapsulation station\typical encap.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1524000"/>
            <a:ext cx="5816600" cy="4653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1837508" y="500856"/>
            <a:ext cx="5029200" cy="696913"/>
          </a:xfrm>
        </p:spPr>
        <p:txBody>
          <a:bodyPr>
            <a:normAutofit fontScale="90000"/>
          </a:bodyPr>
          <a:lstStyle/>
          <a:p>
            <a:r>
              <a:rPr lang="en-US" b="1" dirty="0"/>
              <a:t>Wirebond encapsulation</a:t>
            </a:r>
            <a:br>
              <a:rPr lang="en-US" b="1" dirty="0"/>
            </a:br>
            <a:r>
              <a:rPr lang="en-US" b="1" dirty="0"/>
              <a:t>in the past</a:t>
            </a:r>
          </a:p>
        </p:txBody>
      </p:sp>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fld id="{D250EA64-10B2-4448-92CC-1F500D0E9D9D}" type="slidenum">
              <a:rPr lang="en-US" smtClean="0"/>
              <a:t>40</a:t>
            </a:fld>
            <a:endParaRPr lang="en-US" dirty="0"/>
          </a:p>
        </p:txBody>
      </p:sp>
    </p:spTree>
    <p:extLst>
      <p:ext uri="{BB962C8B-B14F-4D97-AF65-F5344CB8AC3E}">
        <p14:creationId xmlns:p14="http://schemas.microsoft.com/office/powerpoint/2010/main" val="3076371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52400"/>
            <a:ext cx="5029200" cy="696913"/>
          </a:xfrm>
        </p:spPr>
        <p:txBody>
          <a:bodyPr>
            <a:normAutofit fontScale="90000"/>
          </a:bodyPr>
          <a:lstStyle/>
          <a:p>
            <a:r>
              <a:rPr lang="en-US" dirty="0"/>
              <a:t>FPIX Plaquette Encapsulation</a:t>
            </a:r>
          </a:p>
        </p:txBody>
      </p:sp>
      <p:sp>
        <p:nvSpPr>
          <p:cNvPr id="6" name="Slide Number Placeholder 5"/>
          <p:cNvSpPr>
            <a:spLocks noGrp="1"/>
          </p:cNvSpPr>
          <p:nvPr>
            <p:ph type="sldNum" sz="quarter" idx="4294967295"/>
          </p:nvPr>
        </p:nvSpPr>
        <p:spPr>
          <a:xfrm>
            <a:off x="7010400" y="6245225"/>
            <a:ext cx="2133600" cy="476250"/>
          </a:xfrm>
          <a:prstGeom prst="rect">
            <a:avLst/>
          </a:prstGeom>
        </p:spPr>
        <p:txBody>
          <a:bodyPr/>
          <a:lstStyle/>
          <a:p>
            <a:pPr>
              <a:defRPr/>
            </a:pPr>
            <a:fld id="{E46DA416-EA92-4E53-A710-9272975E8D5C}" type="slidenum">
              <a:rPr lang="en-US" smtClean="0"/>
              <a:pPr>
                <a:defRPr/>
              </a:pPr>
              <a:t>41</a:t>
            </a:fld>
            <a:endParaRPr lang="en-US" dirty="0"/>
          </a:p>
        </p:txBody>
      </p:sp>
      <p:sp>
        <p:nvSpPr>
          <p:cNvPr id="2051" name="Rectangle 3"/>
          <p:cNvSpPr>
            <a:spLocks noGrp="1" noChangeArrowheads="1"/>
          </p:cNvSpPr>
          <p:nvPr>
            <p:ph type="subTitle" idx="4294967295"/>
          </p:nvPr>
        </p:nvSpPr>
        <p:spPr>
          <a:xfrm>
            <a:off x="5410200" y="990600"/>
            <a:ext cx="3733800" cy="5562600"/>
          </a:xfrm>
        </p:spPr>
        <p:txBody>
          <a:bodyPr>
            <a:normAutofit fontScale="85000" lnSpcReduction="20000"/>
          </a:bodyPr>
          <a:lstStyle/>
          <a:p>
            <a:pPr marL="112713" indent="-112713" algn="l" eaLnBrk="1" hangingPunct="1">
              <a:spcBef>
                <a:spcPct val="40000"/>
              </a:spcBef>
              <a:buFontTx/>
              <a:buChar char="•"/>
            </a:pPr>
            <a:r>
              <a:rPr lang="en-US" sz="1600" dirty="0" smtClean="0"/>
              <a:t>The encapsulant (Dow Corning Sylgard 186) is removable. Wirebonding can be done again in case of failures</a:t>
            </a:r>
          </a:p>
          <a:p>
            <a:pPr marL="112713" indent="-112713" algn="l" eaLnBrk="1" hangingPunct="1">
              <a:spcBef>
                <a:spcPct val="40000"/>
              </a:spcBef>
              <a:buFontTx/>
              <a:buChar char="•"/>
            </a:pPr>
            <a:r>
              <a:rPr lang="en-US" sz="1600" dirty="0" smtClean="0"/>
              <a:t>The 2-part encapsulant is mixed, poured into a syringe and degassed in a vacuum or centrifuge</a:t>
            </a:r>
          </a:p>
          <a:p>
            <a:pPr marL="112713" indent="-112713" algn="l" eaLnBrk="1" hangingPunct="1">
              <a:spcBef>
                <a:spcPct val="40000"/>
              </a:spcBef>
              <a:buFontTx/>
              <a:buChar char="•"/>
            </a:pPr>
            <a:r>
              <a:rPr lang="en-US" sz="1600" dirty="0"/>
              <a:t>The syringe is connected to an air powered fluid dispenser and inserted into a holder on a 3-axis stage (motion along </a:t>
            </a:r>
            <a:r>
              <a:rPr lang="en-US" sz="1600" dirty="0" smtClean="0"/>
              <a:t>rows </a:t>
            </a:r>
            <a:r>
              <a:rPr lang="en-US" sz="1600" dirty="0"/>
              <a:t>of bond feet is motor-controlled).</a:t>
            </a:r>
          </a:p>
          <a:p>
            <a:pPr marL="112713" indent="-112713" algn="l" eaLnBrk="1" hangingPunct="1">
              <a:spcBef>
                <a:spcPct val="40000"/>
              </a:spcBef>
              <a:buFontTx/>
              <a:buChar char="•"/>
            </a:pPr>
            <a:r>
              <a:rPr lang="en-US" sz="1600" dirty="0" smtClean="0"/>
              <a:t>Shape of encapsulant beads is determined by the rate of volume dispensed and the rate of motion of the syringe</a:t>
            </a:r>
          </a:p>
          <a:p>
            <a:pPr marL="112713" indent="-112713" algn="l" eaLnBrk="1" hangingPunct="1">
              <a:spcBef>
                <a:spcPct val="40000"/>
              </a:spcBef>
              <a:buFontTx/>
              <a:buChar char="•"/>
            </a:pPr>
            <a:r>
              <a:rPr lang="en-US" sz="1600" dirty="0" smtClean="0"/>
              <a:t>Mixed encapsulant should be used between ~0.5 and ~1.5 hours after mixing.  Fixture cure at room temp. is ~8 hours, full cure in 48 hours.</a:t>
            </a:r>
          </a:p>
          <a:p>
            <a:pPr marL="112713" indent="-112713" algn="l" eaLnBrk="1" hangingPunct="1">
              <a:spcBef>
                <a:spcPct val="40000"/>
              </a:spcBef>
              <a:buFontTx/>
              <a:buChar char="•"/>
            </a:pPr>
            <a:r>
              <a:rPr lang="en-US" sz="1600" dirty="0" smtClean="0"/>
              <a:t>Estimate ~3 hours to encapsulate 6 plaquettes (including mixing and clean-up time).</a:t>
            </a:r>
          </a:p>
          <a:p>
            <a:pPr marL="112713" indent="-112713" algn="l" eaLnBrk="1" hangingPunct="1">
              <a:spcBef>
                <a:spcPct val="40000"/>
              </a:spcBef>
              <a:buFontTx/>
              <a:buChar char="•"/>
            </a:pPr>
            <a:r>
              <a:rPr lang="en-US" sz="1600" dirty="0"/>
              <a:t>See </a:t>
            </a:r>
            <a:r>
              <a:rPr lang="en-US" sz="1600" dirty="0" smtClean="0"/>
              <a:t>section 3.3 “Wirebonding and encapsulation” in </a:t>
            </a:r>
            <a:r>
              <a:rPr lang="en-US" sz="1600" u="sng" dirty="0" smtClean="0"/>
              <a:t>Assembly </a:t>
            </a:r>
            <a:r>
              <a:rPr lang="en-US" sz="1600" u="sng" dirty="0"/>
              <a:t>and qualification procedures of CMS forward pixel detector </a:t>
            </a:r>
            <a:r>
              <a:rPr lang="en-US" sz="1600" u="sng" dirty="0" smtClean="0"/>
              <a:t>modules</a:t>
            </a:r>
            <a:r>
              <a:rPr lang="en-US" sz="1600" dirty="0" smtClean="0"/>
              <a:t>,  </a:t>
            </a:r>
            <a:r>
              <a:rPr lang="en-US" sz="1600" dirty="0"/>
              <a:t>Nucl. Instrum. Meth. A638, Issue 1, 11 May 2011, Pages </a:t>
            </a:r>
            <a:r>
              <a:rPr lang="en-US" sz="1600" dirty="0" smtClean="0"/>
              <a:t>55–62, </a:t>
            </a:r>
            <a:r>
              <a:rPr lang="en-US" sz="1600" dirty="0" smtClean="0">
                <a:hlinkClick r:id="rId3"/>
              </a:rPr>
              <a:t>doi:10.1016/j.nima.2011.02.106</a:t>
            </a:r>
            <a:r>
              <a:rPr lang="en-US" sz="1600" dirty="0" smtClean="0"/>
              <a:t> </a:t>
            </a:r>
          </a:p>
        </p:txBody>
      </p:sp>
      <p:pic>
        <p:nvPicPr>
          <p:cNvPr id="2"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50928"/>
          <a:stretch/>
        </p:blipFill>
        <p:spPr bwMode="auto">
          <a:xfrm>
            <a:off x="455384" y="914400"/>
            <a:ext cx="4573816"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52928"/>
          <a:stretch/>
        </p:blipFill>
        <p:spPr bwMode="auto">
          <a:xfrm>
            <a:off x="990600" y="3886200"/>
            <a:ext cx="336391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456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5029200" cy="696913"/>
          </a:xfrm>
        </p:spPr>
        <p:txBody>
          <a:bodyPr/>
          <a:lstStyle/>
          <a:p>
            <a:r>
              <a:rPr lang="en-US" dirty="0"/>
              <a:t>FPIX Encapsulation result</a:t>
            </a:r>
          </a:p>
        </p:txBody>
      </p:sp>
      <p:sp>
        <p:nvSpPr>
          <p:cNvPr id="4" name="Slide Number Placeholder 3"/>
          <p:cNvSpPr>
            <a:spLocks noGrp="1"/>
          </p:cNvSpPr>
          <p:nvPr>
            <p:ph type="sldNum" sz="quarter" idx="4294967295"/>
          </p:nvPr>
        </p:nvSpPr>
        <p:spPr>
          <a:xfrm>
            <a:off x="7010400" y="6245225"/>
            <a:ext cx="2133600" cy="476250"/>
          </a:xfrm>
          <a:prstGeom prst="rect">
            <a:avLst/>
          </a:prstGeom>
        </p:spPr>
        <p:txBody>
          <a:bodyPr/>
          <a:lstStyle/>
          <a:p>
            <a:pPr>
              <a:defRPr/>
            </a:pPr>
            <a:fld id="{C8B6F638-6876-4292-9A34-401E24DAE73B}" type="slidenum">
              <a:rPr lang="en-US" smtClean="0"/>
              <a:pPr>
                <a:defRPr/>
              </a:pPr>
              <a:t>42</a:t>
            </a:fld>
            <a:endParaRPr lang="en-US" dirty="0"/>
          </a:p>
        </p:txBody>
      </p:sp>
      <p:sp>
        <p:nvSpPr>
          <p:cNvPr id="3075" name="Rectangle 3"/>
          <p:cNvSpPr>
            <a:spLocks noGrp="1" noChangeArrowheads="1"/>
          </p:cNvSpPr>
          <p:nvPr>
            <p:ph idx="4294967295"/>
          </p:nvPr>
        </p:nvSpPr>
        <p:spPr>
          <a:xfrm>
            <a:off x="4800600" y="4572000"/>
            <a:ext cx="4343400" cy="1752600"/>
          </a:xfrm>
        </p:spPr>
        <p:txBody>
          <a:bodyPr/>
          <a:lstStyle/>
          <a:p>
            <a:pPr marL="111125" indent="1588" eaLnBrk="1" hangingPunct="1">
              <a:lnSpc>
                <a:spcPct val="90000"/>
              </a:lnSpc>
              <a:buFontTx/>
              <a:buNone/>
            </a:pPr>
            <a:r>
              <a:rPr lang="en-US" sz="2400" dirty="0" smtClean="0"/>
              <a:t>ROC and VHDI wire bond feet were potted in separate encapsulant beads for each ROC</a:t>
            </a:r>
          </a:p>
        </p:txBody>
      </p:sp>
      <p:pic>
        <p:nvPicPr>
          <p:cNvPr id="3076" name="Picture 4" descr="encap-ROC-VHDI-wires-2"/>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609600" y="1066800"/>
            <a:ext cx="8001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encap-ROC-wires-closeup-2"/>
          <p:cNvPicPr>
            <a:picLocks noChangeAspect="1" noChangeArrowheads="1"/>
          </p:cNvPicPr>
          <p:nvPr/>
        </p:nvPicPr>
        <p:blipFill>
          <a:blip r:embed="rId5" cstate="screen">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914400" y="4495800"/>
            <a:ext cx="320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860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5029200" cy="696913"/>
          </a:xfrm>
        </p:spPr>
        <p:txBody>
          <a:bodyPr/>
          <a:lstStyle/>
          <a:p>
            <a:r>
              <a:rPr lang="en-US" dirty="0"/>
              <a:t>Bead dimensions</a:t>
            </a:r>
          </a:p>
        </p:txBody>
      </p:sp>
      <p:sp>
        <p:nvSpPr>
          <p:cNvPr id="4" name="Slide Number Placeholder 3"/>
          <p:cNvSpPr>
            <a:spLocks noGrp="1"/>
          </p:cNvSpPr>
          <p:nvPr>
            <p:ph type="sldNum" sz="quarter" idx="4294967295"/>
          </p:nvPr>
        </p:nvSpPr>
        <p:spPr>
          <a:xfrm>
            <a:off x="7010400" y="6245225"/>
            <a:ext cx="2133600" cy="476250"/>
          </a:xfrm>
          <a:prstGeom prst="rect">
            <a:avLst/>
          </a:prstGeom>
        </p:spPr>
        <p:txBody>
          <a:bodyPr/>
          <a:lstStyle/>
          <a:p>
            <a:pPr>
              <a:defRPr/>
            </a:pPr>
            <a:fld id="{C8B6F638-6876-4292-9A34-401E24DAE73B}" type="slidenum">
              <a:rPr lang="en-US" smtClean="0"/>
              <a:pPr>
                <a:defRPr/>
              </a:pPr>
              <a:t>43</a:t>
            </a:fld>
            <a:endParaRPr lang="en-US" dirty="0"/>
          </a:p>
        </p:txBody>
      </p:sp>
      <p:pic>
        <p:nvPicPr>
          <p:cNvPr id="4099" name="Picture 4" descr="sideview-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1219200"/>
            <a:ext cx="80772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AutoShape 6"/>
          <p:cNvSpPr>
            <a:spLocks noChangeArrowheads="1"/>
          </p:cNvSpPr>
          <p:nvPr/>
        </p:nvSpPr>
        <p:spPr bwMode="auto">
          <a:xfrm>
            <a:off x="5486400" y="3505200"/>
            <a:ext cx="1676400" cy="152400"/>
          </a:xfrm>
          <a:prstGeom prst="leftRightArrow">
            <a:avLst>
              <a:gd name="adj1" fmla="val 50000"/>
              <a:gd name="adj2" fmla="val 2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dirty="0" smtClean="0">
              <a:solidFill>
                <a:srgbClr val="000000"/>
              </a:solidFill>
            </a:endParaRPr>
          </a:p>
        </p:txBody>
      </p:sp>
      <p:sp>
        <p:nvSpPr>
          <p:cNvPr id="4101" name="AutoShape 7"/>
          <p:cNvSpPr>
            <a:spLocks noChangeArrowheads="1"/>
          </p:cNvSpPr>
          <p:nvPr/>
        </p:nvSpPr>
        <p:spPr bwMode="auto">
          <a:xfrm>
            <a:off x="1371600" y="4724400"/>
            <a:ext cx="2133600" cy="152400"/>
          </a:xfrm>
          <a:prstGeom prst="leftRightArrow">
            <a:avLst>
              <a:gd name="adj1" fmla="val 50000"/>
              <a:gd name="adj2" fmla="val 280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dirty="0" smtClean="0">
              <a:solidFill>
                <a:srgbClr val="000000"/>
              </a:solidFill>
            </a:endParaRPr>
          </a:p>
        </p:txBody>
      </p:sp>
      <p:sp>
        <p:nvSpPr>
          <p:cNvPr id="4102" name="AutoShape 8"/>
          <p:cNvSpPr>
            <a:spLocks noChangeArrowheads="1"/>
          </p:cNvSpPr>
          <p:nvPr/>
        </p:nvSpPr>
        <p:spPr bwMode="auto">
          <a:xfrm>
            <a:off x="1219200" y="4343400"/>
            <a:ext cx="228600" cy="304800"/>
          </a:xfrm>
          <a:prstGeom prst="upDownArrow">
            <a:avLst>
              <a:gd name="adj1" fmla="val 50000"/>
              <a:gd name="adj2" fmla="val 26667"/>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dirty="0" smtClean="0">
              <a:solidFill>
                <a:srgbClr val="000000"/>
              </a:solidFill>
            </a:endParaRPr>
          </a:p>
        </p:txBody>
      </p:sp>
      <p:sp>
        <p:nvSpPr>
          <p:cNvPr id="4103" name="AutoShape 9"/>
          <p:cNvSpPr>
            <a:spLocks noChangeArrowheads="1"/>
          </p:cNvSpPr>
          <p:nvPr/>
        </p:nvSpPr>
        <p:spPr bwMode="auto">
          <a:xfrm>
            <a:off x="7239000" y="3124200"/>
            <a:ext cx="228600" cy="228600"/>
          </a:xfrm>
          <a:prstGeom prst="upDownArrow">
            <a:avLst>
              <a:gd name="adj1" fmla="val 50000"/>
              <a:gd name="adj2" fmla="val 2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dirty="0" smtClean="0">
              <a:solidFill>
                <a:srgbClr val="000000"/>
              </a:solidFill>
            </a:endParaRPr>
          </a:p>
        </p:txBody>
      </p:sp>
      <p:sp>
        <p:nvSpPr>
          <p:cNvPr id="4104" name="Text Box 10"/>
          <p:cNvSpPr txBox="1">
            <a:spLocks noChangeArrowheads="1"/>
          </p:cNvSpPr>
          <p:nvPr/>
        </p:nvSpPr>
        <p:spPr bwMode="auto">
          <a:xfrm>
            <a:off x="1371600" y="5029200"/>
            <a:ext cx="198120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dirty="0" smtClean="0">
                <a:solidFill>
                  <a:srgbClr val="000000"/>
                </a:solidFill>
              </a:rPr>
              <a:t>width VHDI bead ~900 um</a:t>
            </a:r>
          </a:p>
        </p:txBody>
      </p:sp>
      <p:sp>
        <p:nvSpPr>
          <p:cNvPr id="4105" name="Text Box 11"/>
          <p:cNvSpPr txBox="1">
            <a:spLocks noChangeArrowheads="1"/>
          </p:cNvSpPr>
          <p:nvPr/>
        </p:nvSpPr>
        <p:spPr bwMode="auto">
          <a:xfrm>
            <a:off x="685800" y="3581400"/>
            <a:ext cx="114300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dirty="0" smtClean="0">
                <a:solidFill>
                  <a:srgbClr val="000000"/>
                </a:solidFill>
              </a:rPr>
              <a:t>height ~150 um</a:t>
            </a:r>
          </a:p>
        </p:txBody>
      </p:sp>
      <p:sp>
        <p:nvSpPr>
          <p:cNvPr id="4106" name="Text Box 12"/>
          <p:cNvSpPr txBox="1">
            <a:spLocks noChangeArrowheads="1"/>
          </p:cNvSpPr>
          <p:nvPr/>
        </p:nvSpPr>
        <p:spPr bwMode="auto">
          <a:xfrm>
            <a:off x="5334000" y="3810000"/>
            <a:ext cx="1981200" cy="6413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dirty="0" smtClean="0">
                <a:solidFill>
                  <a:srgbClr val="000000"/>
                </a:solidFill>
              </a:rPr>
              <a:t>width ROC bead ~600 um</a:t>
            </a:r>
          </a:p>
        </p:txBody>
      </p:sp>
      <p:sp>
        <p:nvSpPr>
          <p:cNvPr id="4107" name="Text Box 13"/>
          <p:cNvSpPr txBox="1">
            <a:spLocks noChangeArrowheads="1"/>
          </p:cNvSpPr>
          <p:nvPr/>
        </p:nvSpPr>
        <p:spPr bwMode="auto">
          <a:xfrm>
            <a:off x="7162800" y="2330450"/>
            <a:ext cx="1143000" cy="6413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dirty="0" smtClean="0">
                <a:solidFill>
                  <a:srgbClr val="000000"/>
                </a:solidFill>
              </a:rPr>
              <a:t>height ~100 um</a:t>
            </a:r>
          </a:p>
        </p:txBody>
      </p:sp>
    </p:spTree>
    <p:extLst>
      <p:ext uri="{BB962C8B-B14F-4D97-AF65-F5344CB8AC3E}">
        <p14:creationId xmlns:p14="http://schemas.microsoft.com/office/powerpoint/2010/main" val="153064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436" y="110440"/>
            <a:ext cx="6773136" cy="699810"/>
          </a:xfrm>
        </p:spPr>
        <p:txBody>
          <a:bodyPr>
            <a:normAutofit fontScale="90000"/>
          </a:bodyPr>
          <a:lstStyle/>
          <a:p>
            <a:r>
              <a:rPr lang="en-GB" dirty="0" smtClean="0"/>
              <a:t>CMS FPix module assembly @ Purdue</a:t>
            </a:r>
            <a:endParaRPr lang="en-GB"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5</a:t>
            </a:fld>
            <a:endParaRPr lang="en-US" dirty="0"/>
          </a:p>
        </p:txBody>
      </p:sp>
      <p:sp>
        <p:nvSpPr>
          <p:cNvPr id="6" name="Rectangle 5"/>
          <p:cNvSpPr/>
          <p:nvPr/>
        </p:nvSpPr>
        <p:spPr>
          <a:xfrm>
            <a:off x="578498" y="906333"/>
            <a:ext cx="7827835" cy="2385268"/>
          </a:xfrm>
          <a:prstGeom prst="rect">
            <a:avLst/>
          </a:prstGeom>
          <a:noFill/>
          <a:ln>
            <a:solidFill>
              <a:schemeClr val="accent1"/>
            </a:solidFill>
          </a:ln>
        </p:spPr>
        <p:txBody>
          <a:bodyPr wrap="square">
            <a:spAutoFit/>
          </a:bodyPr>
          <a:lstStyle/>
          <a:p>
            <a:pPr marL="285750" indent="-285750">
              <a:spcBef>
                <a:spcPts val="600"/>
              </a:spcBef>
              <a:buFont typeface="Arial" panose="020B0604020202020204" pitchFamily="34" charset="0"/>
              <a:buChar char="•"/>
            </a:pPr>
            <a:r>
              <a:rPr lang="en-GB" dirty="0"/>
              <a:t>In the same time period, the </a:t>
            </a:r>
            <a:r>
              <a:rPr lang="en-GB" b="1" dirty="0"/>
              <a:t>Purdue University </a:t>
            </a:r>
            <a:r>
              <a:rPr lang="en-GB" dirty="0"/>
              <a:t>group of </a:t>
            </a:r>
            <a:r>
              <a:rPr lang="en-GB" b="1" dirty="0"/>
              <a:t>Shipsey</a:t>
            </a:r>
            <a:r>
              <a:rPr lang="en-GB" dirty="0"/>
              <a:t> and </a:t>
            </a:r>
            <a:r>
              <a:rPr lang="en-GB" b="1" dirty="0"/>
              <a:t>Bortoletto</a:t>
            </a:r>
            <a:r>
              <a:rPr lang="en-GB" dirty="0"/>
              <a:t> developed manually-manipulated tools &amp; techniques for assembly of ~1000 Pixel modules for the CMS pixel endcaps at a planned assembly rate of 6 modules per day. </a:t>
            </a:r>
            <a:endParaRPr lang="en-GB" dirty="0" smtClean="0"/>
          </a:p>
          <a:p>
            <a:pPr marL="285750" indent="-285750">
              <a:spcBef>
                <a:spcPts val="600"/>
              </a:spcBef>
              <a:buFont typeface="Arial" panose="020B0604020202020204" pitchFamily="34" charset="0"/>
              <a:buChar char="•"/>
            </a:pPr>
            <a:r>
              <a:rPr lang="en-GB" dirty="0"/>
              <a:t>W</a:t>
            </a:r>
            <a:r>
              <a:rPr lang="en-GB" dirty="0" smtClean="0"/>
              <a:t>e </a:t>
            </a:r>
            <a:r>
              <a:rPr lang="en-GB" dirty="0"/>
              <a:t>rarely used this capacity due to sporadic delivery of pixel module </a:t>
            </a:r>
            <a:r>
              <a:rPr lang="en-GB" dirty="0" smtClean="0"/>
              <a:t>components. </a:t>
            </a:r>
            <a:r>
              <a:rPr lang="en-GB" dirty="0"/>
              <a:t>As a consequence, we suffered a </a:t>
            </a:r>
            <a:r>
              <a:rPr lang="en-GB" b="1" dirty="0"/>
              <a:t>'standing army' </a:t>
            </a:r>
            <a:r>
              <a:rPr lang="en-GB" dirty="0"/>
              <a:t>problem of technicians </a:t>
            </a:r>
            <a:r>
              <a:rPr lang="en-GB" dirty="0" smtClean="0"/>
              <a:t> trained </a:t>
            </a:r>
            <a:r>
              <a:rPr lang="en-GB" dirty="0"/>
              <a:t>to perform the technique-dependant manual </a:t>
            </a:r>
            <a:r>
              <a:rPr lang="en-GB" dirty="0" smtClean="0"/>
              <a:t>assembly </a:t>
            </a:r>
            <a:r>
              <a:rPr lang="en-GB" dirty="0"/>
              <a:t>with not enough </a:t>
            </a:r>
            <a:r>
              <a:rPr lang="en-GB" dirty="0" smtClean="0"/>
              <a:t>work to </a:t>
            </a:r>
            <a:r>
              <a:rPr lang="en-GB" dirty="0"/>
              <a:t>do.</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408" y="3633507"/>
            <a:ext cx="5701608" cy="2347449"/>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6120880" y="3827516"/>
            <a:ext cx="2874083" cy="1959429"/>
          </a:xfrm>
          <a:prstGeom prst="rect">
            <a:avLst/>
          </a:prstGeom>
        </p:spPr>
      </p:pic>
      <p:pic>
        <p:nvPicPr>
          <p:cNvPr id="12" name="Picture 2" descr="http://www.hep.wisc.edu/cms/CMS-Color-Label.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948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436" y="110440"/>
            <a:ext cx="6347587" cy="699810"/>
          </a:xfrm>
        </p:spPr>
        <p:txBody>
          <a:bodyPr>
            <a:normAutofit fontScale="90000"/>
          </a:bodyPr>
          <a:lstStyle/>
          <a:p>
            <a:r>
              <a:rPr lang="de-DE" dirty="0"/>
              <a:t>CMS Phase 1 Upgrade </a:t>
            </a:r>
            <a:r>
              <a:rPr lang="de-DE" dirty="0" smtClean="0"/>
              <a:t>pixel modules</a:t>
            </a:r>
            <a:endParaRPr lang="en-GB" dirty="0"/>
          </a:p>
        </p:txBody>
      </p:sp>
      <p:sp>
        <p:nvSpPr>
          <p:cNvPr id="3" name="Date Placeholder 2"/>
          <p:cNvSpPr>
            <a:spLocks noGrp="1"/>
          </p:cNvSpPr>
          <p:nvPr>
            <p:ph type="dt" sz="half" idx="10"/>
          </p:nvPr>
        </p:nvSpPr>
        <p:spPr/>
        <p:txBody>
          <a:bodyPr/>
          <a:lstStyle/>
          <a:p>
            <a:r>
              <a:rPr lang="en-US" dirty="0" smtClean="0"/>
              <a:t>Kirk Arndt, Mar. 2015</a:t>
            </a:r>
            <a:endParaRPr lang="en-US" dirty="0"/>
          </a:p>
        </p:txBody>
      </p:sp>
      <p:sp>
        <p:nvSpPr>
          <p:cNvPr id="4" name="Footer Placeholder 3"/>
          <p:cNvSpPr>
            <a:spLocks noGrp="1"/>
          </p:cNvSpPr>
          <p:nvPr>
            <p:ph type="ftr" sz="quarter" idx="11"/>
          </p:nvPr>
        </p:nvSpPr>
        <p:spPr/>
        <p:txBody>
          <a:bodyPr/>
          <a:lstStyle/>
          <a:p>
            <a:r>
              <a:rPr lang="en-US" dirty="0" smtClean="0"/>
              <a:t>WP3 module assembly</a:t>
            </a:r>
            <a:endParaRPr lang="en-US" dirty="0"/>
          </a:p>
        </p:txBody>
      </p:sp>
      <p:sp>
        <p:nvSpPr>
          <p:cNvPr id="5" name="Slide Number Placeholder 4"/>
          <p:cNvSpPr>
            <a:spLocks noGrp="1"/>
          </p:cNvSpPr>
          <p:nvPr>
            <p:ph type="sldNum" sz="quarter" idx="12"/>
          </p:nvPr>
        </p:nvSpPr>
        <p:spPr/>
        <p:txBody>
          <a:bodyPr/>
          <a:lstStyle/>
          <a:p>
            <a:fld id="{AB3C1F1C-F708-3F4B-8ECB-6D467F0718B5}" type="slidenum">
              <a:rPr lang="en-US" smtClean="0"/>
              <a:pPr/>
              <a:t>6</a:t>
            </a:fld>
            <a:endParaRPr lang="en-US" dirty="0"/>
          </a:p>
        </p:txBody>
      </p:sp>
      <p:sp>
        <p:nvSpPr>
          <p:cNvPr id="6" name="Rectangle 5"/>
          <p:cNvSpPr/>
          <p:nvPr/>
        </p:nvSpPr>
        <p:spPr>
          <a:xfrm>
            <a:off x="917873" y="835779"/>
            <a:ext cx="7335571" cy="3016210"/>
          </a:xfrm>
          <a:prstGeom prst="rect">
            <a:avLst/>
          </a:prstGeom>
          <a:ln>
            <a:solidFill>
              <a:schemeClr val="accent1"/>
            </a:solidFill>
          </a:ln>
        </p:spPr>
        <p:txBody>
          <a:bodyPr wrap="square">
            <a:spAutoFit/>
          </a:bodyPr>
          <a:lstStyle/>
          <a:p>
            <a:pPr marL="285750" indent="-285750">
              <a:spcBef>
                <a:spcPts val="600"/>
              </a:spcBef>
              <a:buFont typeface="Arial" panose="020B0604020202020204" pitchFamily="34" charset="0"/>
              <a:buChar char="•"/>
            </a:pPr>
            <a:r>
              <a:rPr lang="en-GB" dirty="0"/>
              <a:t>Based on this </a:t>
            </a:r>
            <a:r>
              <a:rPr lang="en-GB" dirty="0" smtClean="0"/>
              <a:t>experience </a:t>
            </a:r>
            <a:r>
              <a:rPr lang="en-GB" dirty="0"/>
              <a:t>and </a:t>
            </a:r>
            <a:r>
              <a:rPr lang="en-GB" dirty="0" smtClean="0"/>
              <a:t>demonstrations of </a:t>
            </a:r>
            <a:r>
              <a:rPr lang="en-GB" dirty="0"/>
              <a:t>the benefits of an increase in automation of assembly, the Purdue group purchased an Aerotech</a:t>
            </a:r>
            <a:r>
              <a:rPr lang="en-GB" b="1" dirty="0"/>
              <a:t> 4-axis gantry system </a:t>
            </a:r>
            <a:r>
              <a:rPr lang="en-GB" dirty="0"/>
              <a:t>in </a:t>
            </a:r>
            <a:r>
              <a:rPr lang="en-GB" dirty="0" smtClean="0"/>
              <a:t>2010 </a:t>
            </a:r>
            <a:r>
              <a:rPr lang="en-GB" dirty="0"/>
              <a:t>and began to prepare it for the assembly of modules for the CMS Phase 1 Upgrade pixel </a:t>
            </a:r>
            <a:r>
              <a:rPr lang="en-GB" dirty="0" smtClean="0"/>
              <a:t>detector</a:t>
            </a:r>
          </a:p>
          <a:p>
            <a:pPr marL="285750" indent="-285750">
              <a:spcBef>
                <a:spcPts val="600"/>
              </a:spcBef>
              <a:buFont typeface="Arial" panose="020B0604020202020204" pitchFamily="34" charset="0"/>
              <a:buChar char="•"/>
            </a:pPr>
            <a:r>
              <a:rPr lang="en-GB" dirty="0" smtClean="0"/>
              <a:t>University </a:t>
            </a:r>
            <a:r>
              <a:rPr lang="en-GB" dirty="0"/>
              <a:t>of </a:t>
            </a:r>
            <a:r>
              <a:rPr lang="en-GB" dirty="0" smtClean="0"/>
              <a:t>Nebraska-Lincoln followed in 2012, adopting the </a:t>
            </a:r>
            <a:r>
              <a:rPr lang="en-GB" dirty="0"/>
              <a:t>Purdue </a:t>
            </a:r>
            <a:r>
              <a:rPr lang="en-GB" dirty="0" smtClean="0"/>
              <a:t>pioneered design </a:t>
            </a:r>
            <a:r>
              <a:rPr lang="en-GB" dirty="0"/>
              <a:t>and </a:t>
            </a:r>
            <a:r>
              <a:rPr lang="en-GB" dirty="0" smtClean="0"/>
              <a:t>assembly </a:t>
            </a:r>
            <a:r>
              <a:rPr lang="en-GB" dirty="0"/>
              <a:t>procedure</a:t>
            </a:r>
            <a:endParaRPr lang="en-GB" dirty="0" smtClean="0"/>
          </a:p>
          <a:p>
            <a:pPr marL="285750" indent="-285750">
              <a:spcBef>
                <a:spcPts val="600"/>
              </a:spcBef>
              <a:buFont typeface="Arial" panose="020B0604020202020204" pitchFamily="34" charset="0"/>
              <a:buChar char="•"/>
            </a:pPr>
            <a:r>
              <a:rPr lang="en-GB" dirty="0" smtClean="0"/>
              <a:t>Videos </a:t>
            </a:r>
            <a:r>
              <a:rPr lang="en-GB" dirty="0"/>
              <a:t>from the development of pixel module assembly on the Aerotech gantry system at Purdue are posted at </a:t>
            </a:r>
            <a:r>
              <a:rPr lang="en-GB" sz="1400" dirty="0">
                <a:hlinkClick r:id="rId2"/>
              </a:rPr>
              <a:t>https://www.youtube.com/watch?v=X_o66K6k1bk&amp;index=4&amp;list=PLA15CB279F6A0E05A</a:t>
            </a:r>
            <a:r>
              <a:rPr lang="en-GB" sz="1400" dirty="0"/>
              <a:t> </a:t>
            </a:r>
            <a:r>
              <a:rPr lang="en-GB" dirty="0" smtClean="0"/>
              <a:t>and </a:t>
            </a:r>
            <a:r>
              <a:rPr lang="en-GB" sz="1400" dirty="0" smtClean="0">
                <a:hlinkClick r:id="rId3"/>
              </a:rPr>
              <a:t>https</a:t>
            </a:r>
            <a:r>
              <a:rPr lang="en-GB" sz="1400" dirty="0">
                <a:hlinkClick r:id="rId3"/>
              </a:rPr>
              <a:t>://</a:t>
            </a:r>
            <a:r>
              <a:rPr lang="en-GB" sz="1400" dirty="0" smtClean="0">
                <a:hlinkClick r:id="rId3"/>
              </a:rPr>
              <a:t>www.youtube.com/watch?v=ojeVwQxOrGo&amp;feature=youtu.be</a:t>
            </a:r>
            <a:endParaRPr lang="en-GB" sz="1400" dirty="0"/>
          </a:p>
        </p:txBody>
      </p:sp>
      <p:sp>
        <p:nvSpPr>
          <p:cNvPr id="7" name="Rectangle 6"/>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8" name="Picture 2" descr="http://www.hep.wisc.edu/cms/CMS-Color-Label.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77301" y="4042160"/>
            <a:ext cx="3157728" cy="2368296"/>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42845" y="4042160"/>
            <a:ext cx="3101155" cy="2368296"/>
          </a:xfrm>
          <a:prstGeom prst="rect">
            <a:avLst/>
          </a:prstGeom>
        </p:spPr>
      </p:pic>
      <p:pic>
        <p:nvPicPr>
          <p:cNvPr id="11" name="Picture 9" descr="C:\Users\arndt\Dropbox\upgrade_pixels\2013 reports\CERN EDR\module assembly\pictures\IMG_0872.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0" y="4042160"/>
            <a:ext cx="2869485" cy="236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92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Users\arndt\Desktop\HD back.jp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943600" y="886968"/>
            <a:ext cx="1761898" cy="30464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sers\arndt\Desktop\HD iso.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61776" y="857332"/>
            <a:ext cx="1966757" cy="325634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228600" y="3744440"/>
            <a:ext cx="4040188" cy="639762"/>
          </a:xfrm>
        </p:spPr>
        <p:txBody>
          <a:bodyPr/>
          <a:lstStyle/>
          <a:p>
            <a:pPr algn="ctr"/>
            <a:r>
              <a:rPr lang="en-US" dirty="0" smtClean="0">
                <a:solidFill>
                  <a:srgbClr val="008000"/>
                </a:solidFill>
              </a:rPr>
              <a:t>present detector </a:t>
            </a:r>
            <a:endParaRPr lang="en-US" dirty="0">
              <a:solidFill>
                <a:srgbClr val="008000"/>
              </a:solidFill>
            </a:endParaRPr>
          </a:p>
        </p:txBody>
      </p:sp>
      <p:sp>
        <p:nvSpPr>
          <p:cNvPr id="4" name="Content Placeholder 3"/>
          <p:cNvSpPr>
            <a:spLocks noGrp="1"/>
          </p:cNvSpPr>
          <p:nvPr>
            <p:ph sz="half" idx="2"/>
          </p:nvPr>
        </p:nvSpPr>
        <p:spPr>
          <a:xfrm>
            <a:off x="582552" y="4364388"/>
            <a:ext cx="4495800" cy="2005847"/>
          </a:xfrm>
        </p:spPr>
        <p:txBody>
          <a:bodyPr anchor="t">
            <a:noAutofit/>
          </a:bodyPr>
          <a:lstStyle/>
          <a:p>
            <a:pPr>
              <a:spcBef>
                <a:spcPts val="1200"/>
              </a:spcBef>
            </a:pPr>
            <a:r>
              <a:rPr lang="en-US" sz="1700" dirty="0" smtClean="0">
                <a:solidFill>
                  <a:srgbClr val="FF0000"/>
                </a:solidFill>
              </a:rPr>
              <a:t>2 disks </a:t>
            </a:r>
            <a:r>
              <a:rPr lang="en-US" sz="1700" dirty="0" smtClean="0"/>
              <a:t>on each side of the IP</a:t>
            </a:r>
            <a:endParaRPr lang="en-US" sz="1700" b="0" dirty="0" smtClean="0"/>
          </a:p>
          <a:p>
            <a:pPr>
              <a:spcBef>
                <a:spcPts val="1200"/>
              </a:spcBef>
            </a:pPr>
            <a:r>
              <a:rPr lang="en-US" sz="1700" dirty="0" smtClean="0">
                <a:solidFill>
                  <a:srgbClr val="FF0000"/>
                </a:solidFill>
              </a:rPr>
              <a:t>One ring </a:t>
            </a:r>
            <a:r>
              <a:rPr lang="en-US" sz="1700" b="0" dirty="0" smtClean="0"/>
              <a:t>per half disk</a:t>
            </a:r>
          </a:p>
          <a:p>
            <a:pPr>
              <a:spcBef>
                <a:spcPts val="3000"/>
              </a:spcBef>
            </a:pPr>
            <a:r>
              <a:rPr lang="en-US" sz="1700" b="0" dirty="0" smtClean="0"/>
              <a:t>672 modules with </a:t>
            </a:r>
            <a:r>
              <a:rPr lang="en-US" sz="1700" dirty="0" smtClean="0">
                <a:solidFill>
                  <a:srgbClr val="FF0000"/>
                </a:solidFill>
              </a:rPr>
              <a:t>18M</a:t>
            </a:r>
            <a:r>
              <a:rPr lang="en-US" sz="1700" b="0" dirty="0" smtClean="0"/>
              <a:t> pixels</a:t>
            </a:r>
          </a:p>
          <a:p>
            <a:pPr>
              <a:spcBef>
                <a:spcPts val="1200"/>
              </a:spcBef>
            </a:pPr>
            <a:r>
              <a:rPr lang="en-US" sz="1700" b="0" dirty="0" smtClean="0"/>
              <a:t>5 different </a:t>
            </a:r>
            <a:r>
              <a:rPr lang="en-US" sz="1700" dirty="0"/>
              <a:t>m</a:t>
            </a:r>
            <a:r>
              <a:rPr lang="en-US" sz="1700" b="0" dirty="0" smtClean="0"/>
              <a:t>odule </a:t>
            </a:r>
            <a:r>
              <a:rPr lang="en-US" sz="1700" dirty="0" smtClean="0">
                <a:solidFill>
                  <a:srgbClr val="FF0000"/>
                </a:solidFill>
              </a:rPr>
              <a:t>sizes </a:t>
            </a:r>
            <a:r>
              <a:rPr lang="en-US" sz="1700" b="0" dirty="0" smtClean="0"/>
              <a:t>for FPIX</a:t>
            </a:r>
            <a:endParaRPr lang="en-US" sz="1700" b="0" dirty="0"/>
          </a:p>
        </p:txBody>
      </p:sp>
      <p:sp>
        <p:nvSpPr>
          <p:cNvPr id="5" name="Text Placeholder 4"/>
          <p:cNvSpPr>
            <a:spLocks noGrp="1"/>
          </p:cNvSpPr>
          <p:nvPr>
            <p:ph type="body" sz="quarter" idx="3"/>
          </p:nvPr>
        </p:nvSpPr>
        <p:spPr>
          <a:xfrm>
            <a:off x="4648200" y="3744440"/>
            <a:ext cx="4041775" cy="639762"/>
          </a:xfrm>
        </p:spPr>
        <p:txBody>
          <a:bodyPr/>
          <a:lstStyle/>
          <a:p>
            <a:pPr algn="ctr"/>
            <a:r>
              <a:rPr lang="en-US" dirty="0" smtClean="0">
                <a:solidFill>
                  <a:schemeClr val="tx2"/>
                </a:solidFill>
              </a:rPr>
              <a:t>upgrade detector </a:t>
            </a:r>
            <a:endParaRPr lang="en-US" dirty="0">
              <a:solidFill>
                <a:schemeClr val="tx2"/>
              </a:solidFill>
            </a:endParaRPr>
          </a:p>
        </p:txBody>
      </p:sp>
      <p:sp>
        <p:nvSpPr>
          <p:cNvPr id="6" name="Content Placeholder 5"/>
          <p:cNvSpPr>
            <a:spLocks noGrp="1"/>
          </p:cNvSpPr>
          <p:nvPr>
            <p:ph sz="quarter" idx="4"/>
          </p:nvPr>
        </p:nvSpPr>
        <p:spPr>
          <a:xfrm>
            <a:off x="4495800" y="4354040"/>
            <a:ext cx="4648200" cy="1997075"/>
          </a:xfrm>
        </p:spPr>
        <p:txBody>
          <a:bodyPr>
            <a:normAutofit fontScale="85000" lnSpcReduction="10000"/>
          </a:bodyPr>
          <a:lstStyle/>
          <a:p>
            <a:pPr>
              <a:lnSpc>
                <a:spcPct val="110000"/>
              </a:lnSpc>
              <a:spcBef>
                <a:spcPts val="1200"/>
              </a:spcBef>
            </a:pPr>
            <a:r>
              <a:rPr lang="en-US" sz="2000" dirty="0" smtClean="0">
                <a:solidFill>
                  <a:srgbClr val="FF0000"/>
                </a:solidFill>
              </a:rPr>
              <a:t>3 disks </a:t>
            </a:r>
            <a:r>
              <a:rPr lang="en-US" sz="2000" dirty="0" smtClean="0">
                <a:solidFill>
                  <a:srgbClr val="000000"/>
                </a:solidFill>
              </a:rPr>
              <a:t>on each side of the IP</a:t>
            </a:r>
            <a:endParaRPr lang="en-US" sz="2000" b="0" dirty="0" smtClean="0">
              <a:solidFill>
                <a:srgbClr val="000000"/>
              </a:solidFill>
            </a:endParaRPr>
          </a:p>
          <a:p>
            <a:pPr>
              <a:lnSpc>
                <a:spcPct val="110000"/>
              </a:lnSpc>
              <a:spcBef>
                <a:spcPts val="1200"/>
              </a:spcBef>
            </a:pPr>
            <a:r>
              <a:rPr lang="en-US" sz="2000" dirty="0" smtClean="0">
                <a:solidFill>
                  <a:srgbClr val="FF0000"/>
                </a:solidFill>
              </a:rPr>
              <a:t>Two concentric rings</a:t>
            </a:r>
            <a:r>
              <a:rPr lang="en-US" sz="2000" b="0" dirty="0" smtClean="0">
                <a:solidFill>
                  <a:srgbClr val="000000"/>
                </a:solidFill>
              </a:rPr>
              <a:t> (inner and outer) for easy replacement</a:t>
            </a:r>
          </a:p>
          <a:p>
            <a:pPr>
              <a:lnSpc>
                <a:spcPct val="110000"/>
              </a:lnSpc>
              <a:spcBef>
                <a:spcPts val="1200"/>
              </a:spcBef>
            </a:pPr>
            <a:r>
              <a:rPr lang="en-US" sz="2000" b="0" dirty="0" smtClean="0">
                <a:solidFill>
                  <a:srgbClr val="000000"/>
                </a:solidFill>
              </a:rPr>
              <a:t>672 modules with </a:t>
            </a:r>
            <a:r>
              <a:rPr lang="en-US" sz="2000" b="0" dirty="0" smtClean="0">
                <a:solidFill>
                  <a:srgbClr val="FF0000"/>
                </a:solidFill>
              </a:rPr>
              <a:t>~</a:t>
            </a:r>
            <a:r>
              <a:rPr lang="en-US" sz="2000" dirty="0" smtClean="0">
                <a:solidFill>
                  <a:srgbClr val="FF0000"/>
                </a:solidFill>
              </a:rPr>
              <a:t>45M</a:t>
            </a:r>
            <a:r>
              <a:rPr lang="en-US" sz="2000" b="0" dirty="0" smtClean="0">
                <a:solidFill>
                  <a:srgbClr val="000000"/>
                </a:solidFill>
              </a:rPr>
              <a:t> pixels</a:t>
            </a:r>
          </a:p>
          <a:p>
            <a:pPr>
              <a:lnSpc>
                <a:spcPct val="110000"/>
              </a:lnSpc>
              <a:spcBef>
                <a:spcPts val="1200"/>
              </a:spcBef>
            </a:pPr>
            <a:r>
              <a:rPr lang="en-US" sz="2000" dirty="0" smtClean="0">
                <a:solidFill>
                  <a:srgbClr val="FF0000"/>
                </a:solidFill>
              </a:rPr>
              <a:t>Same size module </a:t>
            </a:r>
            <a:r>
              <a:rPr lang="en-US" sz="2000" dirty="0" smtClean="0">
                <a:solidFill>
                  <a:srgbClr val="000000"/>
                </a:solidFill>
              </a:rPr>
              <a:t>as barrel (2x8 ROCs)</a:t>
            </a:r>
          </a:p>
        </p:txBody>
      </p:sp>
      <p:sp>
        <p:nvSpPr>
          <p:cNvPr id="10" name="Right Arrow 9"/>
          <p:cNvSpPr/>
          <p:nvPr/>
        </p:nvSpPr>
        <p:spPr bwMode="auto">
          <a:xfrm>
            <a:off x="3886200" y="3927002"/>
            <a:ext cx="978408" cy="48463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97" charset="2"/>
              <a:buNone/>
              <a:tabLst/>
            </a:pPr>
            <a:endParaRPr kumimoji="0" lang="en-US" sz="2400" b="1" i="0" u="none" strike="noStrike" cap="none" normalizeH="0" baseline="0" dirty="0">
              <a:ln>
                <a:noFill/>
              </a:ln>
              <a:solidFill>
                <a:srgbClr val="FF0000"/>
              </a:solidFill>
              <a:effectLst/>
              <a:latin typeface="Arial" pitchFamily="-97" charset="0"/>
            </a:endParaRPr>
          </a:p>
        </p:txBody>
      </p:sp>
      <p:pic>
        <p:nvPicPr>
          <p:cNvPr id="2053" name="Picture 5" descr="D:\Users\arndt\Desktop\HD sideview.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72400" y="857332"/>
            <a:ext cx="1076121" cy="31736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00" y="1392604"/>
            <a:ext cx="685800" cy="338554"/>
          </a:xfrm>
          <a:prstGeom prst="rect">
            <a:avLst/>
          </a:prstGeom>
          <a:noFill/>
        </p:spPr>
        <p:txBody>
          <a:bodyPr wrap="square" rtlCol="0">
            <a:spAutoFit/>
          </a:bodyPr>
          <a:lstStyle/>
          <a:p>
            <a:pPr algn="ctr"/>
            <a:endParaRPr lang="en-US" sz="1600" dirty="0" smtClean="0"/>
          </a:p>
        </p:txBody>
      </p:sp>
      <p:grpSp>
        <p:nvGrpSpPr>
          <p:cNvPr id="9" name="Group 8"/>
          <p:cNvGrpSpPr/>
          <p:nvPr/>
        </p:nvGrpSpPr>
        <p:grpSpPr>
          <a:xfrm>
            <a:off x="579863" y="1228431"/>
            <a:ext cx="3077813" cy="2022782"/>
            <a:chOff x="579863" y="1228431"/>
            <a:chExt cx="3077813" cy="2022782"/>
          </a:xfrm>
        </p:grpSpPr>
        <p:pic>
          <p:nvPicPr>
            <p:cNvPr id="102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9863" y="1228431"/>
              <a:ext cx="2696737" cy="202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7"/>
            <p:cNvSpPr txBox="1">
              <a:spLocks noChangeArrowheads="1"/>
            </p:cNvSpPr>
            <p:nvPr/>
          </p:nvSpPr>
          <p:spPr bwMode="auto">
            <a:xfrm>
              <a:off x="2590800" y="1374413"/>
              <a:ext cx="1066876" cy="2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dirty="0">
                  <a:solidFill>
                    <a:schemeClr val="accent3">
                      <a:lumMod val="50000"/>
                    </a:schemeClr>
                  </a:solidFill>
                  <a:latin typeface="Calibri" pitchFamily="34" charset="0"/>
                </a:rPr>
                <a:t>Flex cable</a:t>
              </a:r>
            </a:p>
          </p:txBody>
        </p:sp>
        <p:sp>
          <p:nvSpPr>
            <p:cNvPr id="15" name="TextBox 16"/>
            <p:cNvSpPr txBox="1">
              <a:spLocks noChangeArrowheads="1"/>
            </p:cNvSpPr>
            <p:nvPr/>
          </p:nvSpPr>
          <p:spPr bwMode="auto">
            <a:xfrm>
              <a:off x="685675" y="1524000"/>
              <a:ext cx="1752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dirty="0" smtClean="0">
                  <a:solidFill>
                    <a:schemeClr val="accent6">
                      <a:lumMod val="50000"/>
                    </a:schemeClr>
                  </a:solidFill>
                  <a:latin typeface="Calibri" pitchFamily="34" charset="0"/>
                </a:rPr>
                <a:t>HDI </a:t>
              </a:r>
              <a:r>
                <a:rPr lang="en-US" sz="1200" b="1" dirty="0">
                  <a:solidFill>
                    <a:schemeClr val="accent6">
                      <a:lumMod val="50000"/>
                    </a:schemeClr>
                  </a:solidFill>
                  <a:latin typeface="Calibri" pitchFamily="34" charset="0"/>
                </a:rPr>
                <a:t>flex with </a:t>
              </a:r>
              <a:r>
                <a:rPr lang="en-US" sz="1200" b="1" dirty="0" smtClean="0">
                  <a:solidFill>
                    <a:schemeClr val="accent6">
                      <a:lumMod val="50000"/>
                    </a:schemeClr>
                  </a:solidFill>
                  <a:latin typeface="Calibri" pitchFamily="34" charset="0"/>
                </a:rPr>
                <a:t>connector and TBM on top </a:t>
              </a:r>
            </a:p>
            <a:p>
              <a:pPr eaLnBrk="1" hangingPunct="1"/>
              <a:r>
                <a:rPr lang="en-US" sz="1200" b="1" dirty="0" smtClean="0">
                  <a:solidFill>
                    <a:schemeClr val="accent6">
                      <a:lumMod val="50000"/>
                    </a:schemeClr>
                  </a:solidFill>
                  <a:latin typeface="Calibri" pitchFamily="34" charset="0"/>
                </a:rPr>
                <a:t>of BBM</a:t>
              </a:r>
              <a:endParaRPr lang="en-US" sz="1200" b="1" dirty="0">
                <a:solidFill>
                  <a:schemeClr val="accent6">
                    <a:lumMod val="50000"/>
                  </a:schemeClr>
                </a:solidFill>
                <a:latin typeface="Calibri" pitchFamily="34" charset="0"/>
              </a:endParaRPr>
            </a:p>
          </p:txBody>
        </p:sp>
        <p:sp>
          <p:nvSpPr>
            <p:cNvPr id="16" name="TextBox 14"/>
            <p:cNvSpPr txBox="1">
              <a:spLocks noChangeArrowheads="1"/>
            </p:cNvSpPr>
            <p:nvPr/>
          </p:nvSpPr>
          <p:spPr bwMode="auto">
            <a:xfrm>
              <a:off x="1828800" y="2383204"/>
              <a:ext cx="118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200" b="1" dirty="0">
                  <a:latin typeface="Calibri" pitchFamily="34" charset="0"/>
                </a:rPr>
                <a:t>2x8 </a:t>
              </a:r>
              <a:r>
                <a:rPr lang="en-US" sz="1200" b="1" dirty="0" smtClean="0">
                  <a:latin typeface="Calibri" pitchFamily="34" charset="0"/>
                </a:rPr>
                <a:t>Bump-Bond Module</a:t>
              </a:r>
              <a:endParaRPr lang="en-US" sz="1200" b="1" dirty="0">
                <a:latin typeface="Calibri" pitchFamily="34" charset="0"/>
              </a:endParaRPr>
            </a:p>
          </p:txBody>
        </p:sp>
      </p:grpSp>
      <p:sp>
        <p:nvSpPr>
          <p:cNvPr id="8" name="Oval Callout 7"/>
          <p:cNvSpPr/>
          <p:nvPr/>
        </p:nvSpPr>
        <p:spPr>
          <a:xfrm>
            <a:off x="457200" y="1087804"/>
            <a:ext cx="3276600" cy="2057400"/>
          </a:xfrm>
          <a:prstGeom prst="wedgeEllipseCallout">
            <a:avLst>
              <a:gd name="adj1" fmla="val 69970"/>
              <a:gd name="adj2" fmla="val 38707"/>
            </a:avLst>
          </a:prstGeom>
          <a:noFill/>
          <a:ln w="31750">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14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a:spLocks noChangeArrowheads="1"/>
          </p:cNvSpPr>
          <p:nvPr/>
        </p:nvSpPr>
        <p:spPr bwMode="auto">
          <a:xfrm>
            <a:off x="640907" y="1051036"/>
            <a:ext cx="19207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dirty="0" smtClean="0">
                <a:solidFill>
                  <a:schemeClr val="tx2"/>
                </a:solidFill>
                <a:latin typeface="Arial Black" pitchFamily="34" charset="0"/>
              </a:rPr>
              <a:t>Pixel module</a:t>
            </a:r>
            <a:endParaRPr lang="en-US" b="1" dirty="0">
              <a:solidFill>
                <a:schemeClr val="tx2"/>
              </a:solidFill>
              <a:latin typeface="Arial Black" pitchFamily="34" charset="0"/>
            </a:endParaRPr>
          </a:p>
        </p:txBody>
      </p:sp>
      <p:sp>
        <p:nvSpPr>
          <p:cNvPr id="20" name="TextBox 19"/>
          <p:cNvSpPr txBox="1">
            <a:spLocks noChangeArrowheads="1"/>
          </p:cNvSpPr>
          <p:nvPr/>
        </p:nvSpPr>
        <p:spPr bwMode="auto">
          <a:xfrm>
            <a:off x="4876800" y="1024938"/>
            <a:ext cx="99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600" b="1" dirty="0">
                <a:solidFill>
                  <a:schemeClr val="bg1">
                    <a:lumMod val="50000"/>
                  </a:schemeClr>
                </a:solidFill>
                <a:latin typeface="Arial Black" pitchFamily="34" charset="0"/>
              </a:rPr>
              <a:t>o</a:t>
            </a:r>
            <a:r>
              <a:rPr lang="en-US" sz="1600" b="1" dirty="0" smtClean="0">
                <a:solidFill>
                  <a:schemeClr val="bg1">
                    <a:lumMod val="50000"/>
                  </a:schemeClr>
                </a:solidFill>
                <a:latin typeface="Arial Black" pitchFamily="34" charset="0"/>
              </a:rPr>
              <a:t>uter </a:t>
            </a:r>
          </a:p>
          <a:p>
            <a:pPr algn="r" eaLnBrk="1" hangingPunct="1"/>
            <a:r>
              <a:rPr lang="en-US" sz="1600" b="1" dirty="0" smtClean="0">
                <a:solidFill>
                  <a:schemeClr val="bg1">
                    <a:lumMod val="50000"/>
                  </a:schemeClr>
                </a:solidFill>
                <a:latin typeface="Arial Black" pitchFamily="34" charset="0"/>
              </a:rPr>
              <a:t>ring</a:t>
            </a:r>
            <a:endParaRPr lang="en-US" sz="1600" b="1" dirty="0">
              <a:solidFill>
                <a:schemeClr val="bg1">
                  <a:lumMod val="50000"/>
                </a:schemeClr>
              </a:solidFill>
              <a:latin typeface="Arial Black" pitchFamily="34" charset="0"/>
            </a:endParaRPr>
          </a:p>
        </p:txBody>
      </p:sp>
      <p:sp>
        <p:nvSpPr>
          <p:cNvPr id="21" name="TextBox 20"/>
          <p:cNvSpPr txBox="1">
            <a:spLocks noChangeArrowheads="1"/>
          </p:cNvSpPr>
          <p:nvPr/>
        </p:nvSpPr>
        <p:spPr bwMode="auto">
          <a:xfrm>
            <a:off x="3505200" y="1472625"/>
            <a:ext cx="9603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sz="1600" b="1" dirty="0" smtClean="0">
                <a:solidFill>
                  <a:schemeClr val="bg1">
                    <a:lumMod val="50000"/>
                  </a:schemeClr>
                </a:solidFill>
                <a:latin typeface="Arial Black" pitchFamily="34" charset="0"/>
              </a:rPr>
              <a:t>inner </a:t>
            </a:r>
          </a:p>
          <a:p>
            <a:pPr algn="r" eaLnBrk="1" hangingPunct="1"/>
            <a:r>
              <a:rPr lang="en-US" sz="1600" b="1" dirty="0" smtClean="0">
                <a:solidFill>
                  <a:schemeClr val="bg1">
                    <a:lumMod val="50000"/>
                  </a:schemeClr>
                </a:solidFill>
                <a:latin typeface="Arial Black" pitchFamily="34" charset="0"/>
              </a:rPr>
              <a:t>ring</a:t>
            </a:r>
            <a:endParaRPr lang="en-US" sz="1600" b="1" dirty="0">
              <a:solidFill>
                <a:schemeClr val="bg1">
                  <a:lumMod val="50000"/>
                </a:schemeClr>
              </a:solidFill>
              <a:latin typeface="Arial Black" pitchFamily="34" charset="0"/>
            </a:endParaRPr>
          </a:p>
        </p:txBody>
      </p:sp>
      <p:sp>
        <p:nvSpPr>
          <p:cNvPr id="11" name="Slide Number Placeholder 10"/>
          <p:cNvSpPr>
            <a:spLocks noGrp="1"/>
          </p:cNvSpPr>
          <p:nvPr>
            <p:ph type="sldNum" sz="quarter" idx="12"/>
          </p:nvPr>
        </p:nvSpPr>
        <p:spPr/>
        <p:txBody>
          <a:bodyPr/>
          <a:lstStyle/>
          <a:p>
            <a:fld id="{432CECDE-888C-4028-8FBA-70223BB4AC78}" type="slidenum">
              <a:rPr lang="en-US" smtClean="0"/>
              <a:t>7</a:t>
            </a:fld>
            <a:endParaRPr lang="en-US" dirty="0"/>
          </a:p>
        </p:txBody>
      </p:sp>
      <p:sp>
        <p:nvSpPr>
          <p:cNvPr id="12" name="Title 11"/>
          <p:cNvSpPr>
            <a:spLocks noGrp="1"/>
          </p:cNvSpPr>
          <p:nvPr>
            <p:ph type="title"/>
          </p:nvPr>
        </p:nvSpPr>
        <p:spPr/>
        <p:txBody>
          <a:bodyPr/>
          <a:lstStyle/>
          <a:p>
            <a:r>
              <a:rPr lang="en-US" dirty="0"/>
              <a:t>Forward Pixel </a:t>
            </a:r>
            <a:r>
              <a:rPr lang="en-US" dirty="0" smtClean="0"/>
              <a:t>Phase 1 Upgrade</a:t>
            </a:r>
            <a:endParaRPr lang="en-US" dirty="0"/>
          </a:p>
        </p:txBody>
      </p:sp>
      <p:sp>
        <p:nvSpPr>
          <p:cNvPr id="13" name="Date Placeholder 12"/>
          <p:cNvSpPr>
            <a:spLocks noGrp="1"/>
          </p:cNvSpPr>
          <p:nvPr>
            <p:ph type="dt" sz="half" idx="10"/>
          </p:nvPr>
        </p:nvSpPr>
        <p:spPr/>
        <p:txBody>
          <a:bodyPr/>
          <a:lstStyle/>
          <a:p>
            <a:r>
              <a:rPr lang="en-US" dirty="0" smtClean="0"/>
              <a:t>Kirk Arndt, Mar. 2015</a:t>
            </a:r>
            <a:endParaRPr lang="en-US" dirty="0"/>
          </a:p>
        </p:txBody>
      </p:sp>
      <p:sp>
        <p:nvSpPr>
          <p:cNvPr id="17" name="Footer Placeholder 16"/>
          <p:cNvSpPr>
            <a:spLocks noGrp="1"/>
          </p:cNvSpPr>
          <p:nvPr>
            <p:ph type="ftr" sz="quarter" idx="11"/>
          </p:nvPr>
        </p:nvSpPr>
        <p:spPr/>
        <p:txBody>
          <a:bodyPr/>
          <a:lstStyle/>
          <a:p>
            <a:r>
              <a:rPr lang="en-US" dirty="0" smtClean="0"/>
              <a:t>WP3 module assembly</a:t>
            </a:r>
            <a:endParaRPr lang="en-US" dirty="0"/>
          </a:p>
        </p:txBody>
      </p:sp>
      <p:sp>
        <p:nvSpPr>
          <p:cNvPr id="24" name="Rectangle 23"/>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25" name="Picture 2" descr="http://www.hep.wisc.edu/cms/CMS-Color-Label.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753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644434" y="1088571"/>
            <a:ext cx="7609229" cy="5320250"/>
          </a:xfrm>
        </p:spPr>
        <p:txBody>
          <a:bodyPr>
            <a:normAutofit fontScale="62500" lnSpcReduction="20000"/>
          </a:bodyPr>
          <a:lstStyle/>
          <a:p>
            <a:r>
              <a:rPr lang="en-US" dirty="0"/>
              <a:t>P</a:t>
            </a:r>
            <a:r>
              <a:rPr lang="en-US" dirty="0" smtClean="0"/>
              <a:t>re-production </a:t>
            </a:r>
            <a:r>
              <a:rPr lang="en-US" dirty="0"/>
              <a:t>and production </a:t>
            </a:r>
            <a:r>
              <a:rPr lang="en-US" dirty="0" smtClean="0"/>
              <a:t>assembly, </a:t>
            </a:r>
            <a:r>
              <a:rPr lang="en-US" dirty="0"/>
              <a:t>testing and delivery </a:t>
            </a:r>
            <a:r>
              <a:rPr lang="en-US" dirty="0" smtClean="0"/>
              <a:t>of all pixel </a:t>
            </a:r>
            <a:r>
              <a:rPr lang="en-US" dirty="0"/>
              <a:t>modules </a:t>
            </a:r>
            <a:r>
              <a:rPr lang="en-US" dirty="0" smtClean="0"/>
              <a:t>required </a:t>
            </a:r>
            <a:r>
              <a:rPr lang="en-US" dirty="0"/>
              <a:t>for the </a:t>
            </a:r>
            <a:r>
              <a:rPr lang="en-US" dirty="0" smtClean="0"/>
              <a:t>Phase 1 FPIX Upgrade, including pre-production modules for a pilot system.</a:t>
            </a:r>
          </a:p>
          <a:p>
            <a:r>
              <a:rPr lang="en-US" dirty="0" smtClean="0"/>
              <a:t>Two </a:t>
            </a:r>
            <a:r>
              <a:rPr lang="en-US" dirty="0"/>
              <a:t>module assembly and testing sites: Purdue University and University of </a:t>
            </a:r>
            <a:r>
              <a:rPr lang="en-US" dirty="0" smtClean="0"/>
              <a:t>Nebraska</a:t>
            </a:r>
          </a:p>
          <a:p>
            <a:pPr lvl="1"/>
            <a:r>
              <a:rPr lang="en-US" sz="2600" dirty="0" smtClean="0"/>
              <a:t>Purdue </a:t>
            </a:r>
            <a:r>
              <a:rPr lang="en-US" sz="2600" dirty="0"/>
              <a:t>was the previous FPIX </a:t>
            </a:r>
            <a:r>
              <a:rPr lang="en-US" sz="2600" dirty="0" smtClean="0"/>
              <a:t>module production center</a:t>
            </a:r>
          </a:p>
          <a:p>
            <a:pPr lvl="1"/>
            <a:r>
              <a:rPr lang="en-US" sz="2600" dirty="0" smtClean="0"/>
              <a:t>UNL led module </a:t>
            </a:r>
            <a:r>
              <a:rPr lang="en-US" sz="2600" dirty="0"/>
              <a:t>testing at </a:t>
            </a:r>
            <a:r>
              <a:rPr lang="en-US" sz="2600" dirty="0" smtClean="0"/>
              <a:t>Fermilab and has a strong connection with PSI</a:t>
            </a:r>
          </a:p>
          <a:p>
            <a:pPr lvl="1"/>
            <a:r>
              <a:rPr lang="en-US" sz="2600" dirty="0"/>
              <a:t>B</a:t>
            </a:r>
            <a:r>
              <a:rPr lang="en-US" sz="2600" dirty="0" smtClean="0"/>
              <a:t>oth </a:t>
            </a:r>
            <a:r>
              <a:rPr lang="en-US" sz="2600" dirty="0"/>
              <a:t>groups have a long history in silicon </a:t>
            </a:r>
            <a:r>
              <a:rPr lang="en-US" sz="2600" dirty="0" smtClean="0"/>
              <a:t>trackers</a:t>
            </a:r>
            <a:endParaRPr lang="en-US" sz="2600" dirty="0"/>
          </a:p>
          <a:p>
            <a:r>
              <a:rPr lang="en-US" dirty="0">
                <a:solidFill>
                  <a:schemeClr val="tx1"/>
                </a:solidFill>
                <a:latin typeface="ArialMT"/>
              </a:rPr>
              <a:t>Testing </a:t>
            </a:r>
            <a:r>
              <a:rPr lang="en-US" dirty="0" smtClean="0">
                <a:solidFill>
                  <a:schemeClr val="tx1"/>
                </a:solidFill>
                <a:latin typeface="ArialMT"/>
              </a:rPr>
              <a:t>includes module tests </a:t>
            </a:r>
            <a:r>
              <a:rPr lang="en-US" dirty="0">
                <a:solidFill>
                  <a:schemeClr val="tx1"/>
                </a:solidFill>
                <a:latin typeface="ArialMT"/>
              </a:rPr>
              <a:t>with </a:t>
            </a:r>
            <a:r>
              <a:rPr lang="en-US" dirty="0" smtClean="0">
                <a:solidFill>
                  <a:schemeClr val="tx1"/>
                </a:solidFill>
                <a:latin typeface="ArialMT"/>
              </a:rPr>
              <a:t>x-rays at </a:t>
            </a:r>
            <a:r>
              <a:rPr lang="en-US" dirty="0">
                <a:solidFill>
                  <a:schemeClr val="tx1"/>
                </a:solidFill>
                <a:latin typeface="ArialMT"/>
              </a:rPr>
              <a:t>KU and </a:t>
            </a:r>
            <a:r>
              <a:rPr lang="en-US" dirty="0" smtClean="0">
                <a:solidFill>
                  <a:schemeClr val="tx1"/>
                </a:solidFill>
                <a:latin typeface="ArialMT"/>
              </a:rPr>
              <a:t>UIC</a:t>
            </a:r>
            <a:endParaRPr lang="en-US" dirty="0" smtClean="0">
              <a:solidFill>
                <a:schemeClr val="tx1"/>
              </a:solidFill>
            </a:endParaRPr>
          </a:p>
          <a:p>
            <a:r>
              <a:rPr lang="en-US" dirty="0" smtClean="0"/>
              <a:t>For production, a total of </a:t>
            </a:r>
            <a:r>
              <a:rPr lang="en-US" b="1" dirty="0" smtClean="0"/>
              <a:t>1000 modules </a:t>
            </a:r>
            <a:r>
              <a:rPr lang="en-US" dirty="0" smtClean="0"/>
              <a:t>is expected to be produced</a:t>
            </a:r>
          </a:p>
          <a:p>
            <a:pPr lvl="1"/>
            <a:r>
              <a:rPr lang="en-US" sz="2600" dirty="0"/>
              <a:t>800 production, 200 spares</a:t>
            </a:r>
          </a:p>
          <a:p>
            <a:pPr lvl="1"/>
            <a:r>
              <a:rPr lang="en-US" sz="2600" dirty="0"/>
              <a:t>Require 672 high-quality 2x8 ROC pixel modules</a:t>
            </a:r>
          </a:p>
          <a:p>
            <a:pPr lvl="1"/>
            <a:r>
              <a:rPr lang="en-US" sz="2600" dirty="0"/>
              <a:t>Yield of production required: ~85%</a:t>
            </a:r>
            <a:br>
              <a:rPr lang="en-US" sz="2600" dirty="0"/>
            </a:br>
            <a:r>
              <a:rPr lang="en-US" sz="2600" dirty="0"/>
              <a:t>(from sensor to final assembly on </a:t>
            </a:r>
            <a:r>
              <a:rPr lang="en-US" sz="2600" dirty="0" smtClean="0"/>
              <a:t>half-disk)</a:t>
            </a:r>
          </a:p>
          <a:p>
            <a:pPr lvl="1"/>
            <a:r>
              <a:rPr lang="en-US" sz="2600" dirty="0" smtClean="0"/>
              <a:t>Schedule: 14 </a:t>
            </a:r>
            <a:r>
              <a:rPr lang="en-US" sz="2600" dirty="0"/>
              <a:t>months timeframe</a:t>
            </a:r>
          </a:p>
          <a:p>
            <a:pPr lvl="1"/>
            <a:r>
              <a:rPr lang="en-US" sz="2600" dirty="0"/>
              <a:t>Nominal rate: 3 </a:t>
            </a:r>
            <a:r>
              <a:rPr lang="en-US" sz="2600" dirty="0" smtClean="0"/>
              <a:t>modules/day at each of the two </a:t>
            </a:r>
            <a:r>
              <a:rPr lang="en-US" sz="2600" dirty="0"/>
              <a:t>sites (</a:t>
            </a:r>
            <a:r>
              <a:rPr lang="en-US" sz="2600" dirty="0" smtClean="0"/>
              <a:t>PU </a:t>
            </a:r>
            <a:r>
              <a:rPr lang="en-US" sz="2600" dirty="0"/>
              <a:t>and </a:t>
            </a:r>
            <a:r>
              <a:rPr lang="en-US" sz="2600" dirty="0" smtClean="0"/>
              <a:t>UNL)</a:t>
            </a:r>
            <a:endParaRPr lang="en-US" sz="2600" dirty="0"/>
          </a:p>
        </p:txBody>
      </p:sp>
      <p:sp>
        <p:nvSpPr>
          <p:cNvPr id="7" name="Date Placeholder 6"/>
          <p:cNvSpPr>
            <a:spLocks noGrp="1"/>
          </p:cNvSpPr>
          <p:nvPr>
            <p:ph type="dt" sz="half" idx="10"/>
          </p:nvPr>
        </p:nvSpPr>
        <p:spPr/>
        <p:txBody>
          <a:bodyPr/>
          <a:lstStyle/>
          <a:p>
            <a:r>
              <a:rPr lang="en-US" dirty="0" smtClean="0"/>
              <a:t>Kirk Arndt, Mar. 2015</a:t>
            </a:r>
            <a:endParaRPr lang="en-US" dirty="0"/>
          </a:p>
        </p:txBody>
      </p:sp>
      <p:sp>
        <p:nvSpPr>
          <p:cNvPr id="8" name="Footer Placeholder 7"/>
          <p:cNvSpPr>
            <a:spLocks noGrp="1"/>
          </p:cNvSpPr>
          <p:nvPr>
            <p:ph type="ftr" sz="quarter" idx="11"/>
          </p:nvPr>
        </p:nvSpPr>
        <p:spPr/>
        <p:txBody>
          <a:bodyPr/>
          <a:lstStyle/>
          <a:p>
            <a:r>
              <a:rPr lang="en-US" dirty="0" smtClean="0"/>
              <a:t>WP3 module assembly</a:t>
            </a:r>
            <a:endParaRPr lang="en-US" dirty="0"/>
          </a:p>
        </p:txBody>
      </p:sp>
      <p:sp>
        <p:nvSpPr>
          <p:cNvPr id="9" name="Slide Number Placeholder 8"/>
          <p:cNvSpPr>
            <a:spLocks noGrp="1"/>
          </p:cNvSpPr>
          <p:nvPr>
            <p:ph type="sldNum" sz="quarter" idx="12"/>
          </p:nvPr>
        </p:nvSpPr>
        <p:spPr/>
        <p:txBody>
          <a:bodyPr/>
          <a:lstStyle/>
          <a:p>
            <a:fld id="{AB3C1F1C-F708-3F4B-8ECB-6D467F0718B5}" type="slidenum">
              <a:rPr lang="en-US" smtClean="0"/>
              <a:pPr/>
              <a:t>8</a:t>
            </a:fld>
            <a:endParaRPr lang="en-US" dirty="0"/>
          </a:p>
        </p:txBody>
      </p:sp>
      <p:sp>
        <p:nvSpPr>
          <p:cNvPr id="10" name="Title 9"/>
          <p:cNvSpPr>
            <a:spLocks noGrp="1"/>
          </p:cNvSpPr>
          <p:nvPr>
            <p:ph type="title"/>
          </p:nvPr>
        </p:nvSpPr>
        <p:spPr/>
        <p:txBody>
          <a:bodyPr>
            <a:noAutofit/>
          </a:bodyPr>
          <a:lstStyle/>
          <a:p>
            <a:r>
              <a:rPr lang="en-US" sz="2800" dirty="0" smtClean="0"/>
              <a:t>FPIX Module Assembly and Testing</a:t>
            </a:r>
            <a:endParaRPr lang="en-US" sz="2800" dirty="0"/>
          </a:p>
        </p:txBody>
      </p:sp>
      <p:sp>
        <p:nvSpPr>
          <p:cNvPr id="12" name="Rectangle 11"/>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13" name="Picture 2" descr="http://www.hep.wisc.edu/cms/CMS-Color-Label.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19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96348" y="917138"/>
            <a:ext cx="4684698" cy="1542527"/>
          </a:xfrm>
          <a:prstGeom prst="rect">
            <a:avLst/>
          </a:prstGeom>
        </p:spPr>
        <p:txBody>
          <a:bodyPr wrap="square">
            <a:normAutofit/>
          </a:bodyPr>
          <a:lstStyle/>
          <a:p>
            <a:pPr marL="182880" indent="-182880">
              <a:spcBef>
                <a:spcPts val="600"/>
              </a:spcBef>
              <a:buFont typeface="Arial" pitchFamily="34" charset="0"/>
              <a:buChar char="•"/>
            </a:pPr>
            <a:endParaRPr lang="en-US" dirty="0" smtClean="0"/>
          </a:p>
        </p:txBody>
      </p:sp>
      <p:grpSp>
        <p:nvGrpSpPr>
          <p:cNvPr id="2" name="Group 1"/>
          <p:cNvGrpSpPr>
            <a:grpSpLocks noChangeAspect="1"/>
          </p:cNvGrpSpPr>
          <p:nvPr/>
        </p:nvGrpSpPr>
        <p:grpSpPr>
          <a:xfrm>
            <a:off x="838200" y="2616108"/>
            <a:ext cx="7353300" cy="3907997"/>
            <a:chOff x="304800" y="2296180"/>
            <a:chExt cx="8153400" cy="4333220"/>
          </a:xfrm>
        </p:grpSpPr>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90713" y="2734482"/>
              <a:ext cx="5500687" cy="3425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flipV="1">
              <a:off x="4724400" y="4544152"/>
              <a:ext cx="838200" cy="1066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57800" y="5610952"/>
              <a:ext cx="838200" cy="307777"/>
            </a:xfrm>
            <a:prstGeom prst="rect">
              <a:avLst/>
            </a:prstGeom>
            <a:noFill/>
          </p:spPr>
          <p:txBody>
            <a:bodyPr wrap="square" rtlCol="0" anchor="ctr" anchorCtr="1">
              <a:normAutofit fontScale="92500" lnSpcReduction="10000"/>
            </a:bodyPr>
            <a:lstStyle/>
            <a:p>
              <a:pPr algn="ctr"/>
              <a:r>
                <a:rPr lang="en-US" sz="1400" b="1" i="1" dirty="0" smtClean="0"/>
                <a:t>TBM</a:t>
              </a:r>
              <a:endParaRPr lang="en-US" sz="1400" b="1" i="1" dirty="0"/>
            </a:p>
          </p:txBody>
        </p:sp>
        <p:cxnSp>
          <p:nvCxnSpPr>
            <p:cNvPr id="21" name="Straight Arrow Connector 20"/>
            <p:cNvCxnSpPr/>
            <p:nvPr/>
          </p:nvCxnSpPr>
          <p:spPr>
            <a:xfrm>
              <a:off x="1828800" y="5458552"/>
              <a:ext cx="6858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4800" y="4991678"/>
              <a:ext cx="1600200" cy="738664"/>
            </a:xfrm>
            <a:prstGeom prst="rect">
              <a:avLst/>
            </a:prstGeom>
            <a:noFill/>
          </p:spPr>
          <p:txBody>
            <a:bodyPr wrap="square" rtlCol="0" anchor="ctr" anchorCtr="1">
              <a:normAutofit fontScale="85000" lnSpcReduction="10000"/>
            </a:bodyPr>
            <a:lstStyle/>
            <a:p>
              <a:pPr algn="ctr"/>
              <a:r>
                <a:rPr lang="en-US" sz="1400" b="1" i="1" dirty="0" smtClean="0"/>
                <a:t>Module end holder</a:t>
              </a:r>
            </a:p>
            <a:p>
              <a:pPr algn="ctr"/>
              <a:r>
                <a:rPr lang="en-US" sz="1400" b="1" i="1" dirty="0" smtClean="0"/>
                <a:t>(with thru hole for #00 or M1.2 screw)</a:t>
              </a:r>
            </a:p>
          </p:txBody>
        </p:sp>
        <p:cxnSp>
          <p:nvCxnSpPr>
            <p:cNvPr id="27" name="Straight Arrow Connector 26"/>
            <p:cNvCxnSpPr/>
            <p:nvPr/>
          </p:nvCxnSpPr>
          <p:spPr>
            <a:xfrm flipH="1" flipV="1">
              <a:off x="4114800" y="5610952"/>
              <a:ext cx="381000" cy="3077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05300" y="5763206"/>
              <a:ext cx="762000" cy="523220"/>
            </a:xfrm>
            <a:prstGeom prst="rect">
              <a:avLst/>
            </a:prstGeom>
            <a:noFill/>
          </p:spPr>
          <p:txBody>
            <a:bodyPr wrap="square" rtlCol="0" anchor="ctr" anchorCtr="1">
              <a:normAutofit fontScale="92500" lnSpcReduction="10000"/>
            </a:bodyPr>
            <a:lstStyle/>
            <a:p>
              <a:pPr algn="ctr"/>
              <a:r>
                <a:rPr lang="en-US" sz="1400" b="1" i="1" dirty="0" smtClean="0"/>
                <a:t>2x8 ROCs</a:t>
              </a:r>
            </a:p>
          </p:txBody>
        </p:sp>
        <p:cxnSp>
          <p:nvCxnSpPr>
            <p:cNvPr id="30" name="Straight Arrow Connector 29"/>
            <p:cNvCxnSpPr/>
            <p:nvPr/>
          </p:nvCxnSpPr>
          <p:spPr>
            <a:xfrm>
              <a:off x="3276600" y="4114800"/>
              <a:ext cx="762000" cy="6579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95600" y="3807024"/>
              <a:ext cx="533399" cy="307777"/>
            </a:xfrm>
            <a:prstGeom prst="rect">
              <a:avLst/>
            </a:prstGeom>
            <a:noFill/>
          </p:spPr>
          <p:txBody>
            <a:bodyPr wrap="square" rtlCol="0" anchor="ctr" anchorCtr="1">
              <a:noAutofit/>
            </a:bodyPr>
            <a:lstStyle/>
            <a:p>
              <a:pPr algn="ctr"/>
              <a:r>
                <a:rPr lang="en-US" sz="1300" b="1" i="1" dirty="0" smtClean="0"/>
                <a:t>HDI</a:t>
              </a:r>
            </a:p>
          </p:txBody>
        </p:sp>
        <p:cxnSp>
          <p:nvCxnSpPr>
            <p:cNvPr id="2049" name="Straight Arrow Connector 2048"/>
            <p:cNvCxnSpPr/>
            <p:nvPr/>
          </p:nvCxnSpPr>
          <p:spPr>
            <a:xfrm>
              <a:off x="4419600" y="3184220"/>
              <a:ext cx="762000" cy="44553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2" name="TextBox 2051"/>
            <p:cNvSpPr txBox="1"/>
            <p:nvPr/>
          </p:nvSpPr>
          <p:spPr>
            <a:xfrm>
              <a:off x="2667000" y="2814888"/>
              <a:ext cx="2057400" cy="738664"/>
            </a:xfrm>
            <a:prstGeom prst="rect">
              <a:avLst/>
            </a:prstGeom>
            <a:noFill/>
          </p:spPr>
          <p:txBody>
            <a:bodyPr wrap="square" rtlCol="0" anchor="ctr" anchorCtr="1">
              <a:normAutofit/>
            </a:bodyPr>
            <a:lstStyle/>
            <a:p>
              <a:pPr algn="ctr"/>
              <a:r>
                <a:rPr lang="en-US" sz="1300" b="1" i="1" dirty="0" smtClean="0"/>
                <a:t>Flexible Printed Circuit SMT connector</a:t>
              </a:r>
            </a:p>
          </p:txBody>
        </p:sp>
        <p:cxnSp>
          <p:nvCxnSpPr>
            <p:cNvPr id="2057" name="Straight Arrow Connector 2056"/>
            <p:cNvCxnSpPr/>
            <p:nvPr/>
          </p:nvCxnSpPr>
          <p:spPr>
            <a:xfrm>
              <a:off x="5676900" y="2814888"/>
              <a:ext cx="266700" cy="510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8" name="TextBox 2057"/>
            <p:cNvSpPr txBox="1"/>
            <p:nvPr/>
          </p:nvSpPr>
          <p:spPr>
            <a:xfrm>
              <a:off x="4343400" y="2296180"/>
              <a:ext cx="2590800" cy="523220"/>
            </a:xfrm>
            <a:prstGeom prst="rect">
              <a:avLst/>
            </a:prstGeom>
            <a:noFill/>
          </p:spPr>
          <p:txBody>
            <a:bodyPr wrap="square" rtlCol="0" anchor="ctr" anchorCtr="1">
              <a:normAutofit fontScale="92500" lnSpcReduction="10000"/>
            </a:bodyPr>
            <a:lstStyle/>
            <a:p>
              <a:pPr algn="ctr"/>
              <a:r>
                <a:rPr lang="en-US" sz="1400" b="1" i="1" dirty="0" smtClean="0"/>
                <a:t>Flex cable strain relief </a:t>
              </a:r>
            </a:p>
            <a:p>
              <a:pPr algn="ctr"/>
              <a:r>
                <a:rPr lang="en-US" sz="1400" b="1" i="1" dirty="0" smtClean="0"/>
                <a:t>(built into module end holder)</a:t>
              </a:r>
            </a:p>
          </p:txBody>
        </p:sp>
        <p:cxnSp>
          <p:nvCxnSpPr>
            <p:cNvPr id="2063" name="Straight Arrow Connector 2062"/>
            <p:cNvCxnSpPr/>
            <p:nvPr/>
          </p:nvCxnSpPr>
          <p:spPr>
            <a:xfrm flipV="1">
              <a:off x="2667000" y="5958942"/>
              <a:ext cx="304800" cy="327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4" name="TextBox 2063"/>
            <p:cNvSpPr txBox="1"/>
            <p:nvPr/>
          </p:nvSpPr>
          <p:spPr>
            <a:xfrm>
              <a:off x="2068606" y="6106180"/>
              <a:ext cx="685800" cy="523220"/>
            </a:xfrm>
            <a:prstGeom prst="rect">
              <a:avLst/>
            </a:prstGeom>
            <a:noFill/>
          </p:spPr>
          <p:txBody>
            <a:bodyPr wrap="square" rtlCol="0" anchor="ctr" anchorCtr="1">
              <a:normAutofit fontScale="85000" lnSpcReduction="10000"/>
            </a:bodyPr>
            <a:lstStyle/>
            <a:p>
              <a:pPr algn="ctr"/>
              <a:r>
                <a:rPr lang="en-US" sz="1400" b="1" i="1" dirty="0" smtClean="0"/>
                <a:t>FPIX sensor</a:t>
              </a:r>
            </a:p>
          </p:txBody>
        </p:sp>
        <p:cxnSp>
          <p:nvCxnSpPr>
            <p:cNvPr id="2075" name="Straight Arrow Connector 2074"/>
            <p:cNvCxnSpPr>
              <a:stCxn id="2076" idx="0"/>
            </p:cNvCxnSpPr>
            <p:nvPr/>
          </p:nvCxnSpPr>
          <p:spPr>
            <a:xfrm flipH="1" flipV="1">
              <a:off x="6553200" y="3324952"/>
              <a:ext cx="838200" cy="104024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76" name="TextBox 2075"/>
            <p:cNvSpPr txBox="1"/>
            <p:nvPr/>
          </p:nvSpPr>
          <p:spPr>
            <a:xfrm>
              <a:off x="6324600" y="4365201"/>
              <a:ext cx="2133600" cy="1169551"/>
            </a:xfrm>
            <a:prstGeom prst="rect">
              <a:avLst/>
            </a:prstGeom>
            <a:noFill/>
          </p:spPr>
          <p:txBody>
            <a:bodyPr wrap="square" rtlCol="0" anchor="ctr" anchorCtr="1">
              <a:normAutofit fontScale="92500" lnSpcReduction="20000"/>
            </a:bodyPr>
            <a:lstStyle/>
            <a:p>
              <a:pPr algn="ctr"/>
              <a:r>
                <a:rPr lang="en-US" sz="1400" b="1" i="1" dirty="0" smtClean="0"/>
                <a:t>Flat flex cable</a:t>
              </a:r>
            </a:p>
            <a:p>
              <a:pPr algn="ctr"/>
              <a:r>
                <a:rPr lang="en-US" sz="1400" b="1" i="1" dirty="0" smtClean="0"/>
                <a:t>75cm length</a:t>
              </a:r>
            </a:p>
            <a:p>
              <a:pPr algn="ctr"/>
              <a:r>
                <a:rPr lang="en-US" sz="1400" b="1" i="1" dirty="0" smtClean="0"/>
                <a:t>(short “connector saver” pigtail flex will be used for testing during assembly)</a:t>
              </a:r>
            </a:p>
          </p:txBody>
        </p:sp>
        <p:cxnSp>
          <p:nvCxnSpPr>
            <p:cNvPr id="26" name="Straight Arrow Connector 25"/>
            <p:cNvCxnSpPr/>
            <p:nvPr/>
          </p:nvCxnSpPr>
          <p:spPr>
            <a:xfrm>
              <a:off x="2514600" y="4572000"/>
              <a:ext cx="914400" cy="5055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9150" y="3892560"/>
              <a:ext cx="2016451" cy="748027"/>
            </a:xfrm>
            <a:prstGeom prst="rect">
              <a:avLst/>
            </a:prstGeom>
            <a:noFill/>
          </p:spPr>
          <p:txBody>
            <a:bodyPr wrap="square" rtlCol="0" anchor="ctr" anchorCtr="1">
              <a:normAutofit fontScale="92500"/>
            </a:bodyPr>
            <a:lstStyle/>
            <a:p>
              <a:pPr algn="ctr"/>
              <a:r>
                <a:rPr lang="en-US" sz="1200" b="1" i="1" dirty="0" smtClean="0"/>
                <a:t>miniature DIP switch (optional – replaced by wirebonds for production) </a:t>
              </a:r>
            </a:p>
          </p:txBody>
        </p:sp>
      </p:grpSp>
      <p:sp>
        <p:nvSpPr>
          <p:cNvPr id="12" name="Content Placeholder 11"/>
          <p:cNvSpPr>
            <a:spLocks noGrp="1"/>
          </p:cNvSpPr>
          <p:nvPr>
            <p:ph idx="1"/>
          </p:nvPr>
        </p:nvSpPr>
        <p:spPr>
          <a:xfrm>
            <a:off x="4045058" y="1031075"/>
            <a:ext cx="4502514" cy="1423483"/>
          </a:xfrm>
        </p:spPr>
        <p:txBody>
          <a:bodyPr>
            <a:normAutofit fontScale="55000" lnSpcReduction="20000"/>
          </a:bodyPr>
          <a:lstStyle/>
          <a:p>
            <a:pPr>
              <a:spcBef>
                <a:spcPts val="1200"/>
              </a:spcBef>
            </a:pPr>
            <a:r>
              <a:rPr lang="en-US" dirty="0"/>
              <a:t>A 2x8 bump-bonded module (BBM) consists of a silicon pixel sensor bump-bonded to 16 </a:t>
            </a:r>
            <a:r>
              <a:rPr lang="en-US" dirty="0" smtClean="0"/>
              <a:t>ROCs (ReadOut Chips).  </a:t>
            </a:r>
            <a:endParaRPr lang="en-US" dirty="0"/>
          </a:p>
          <a:p>
            <a:pPr>
              <a:spcBef>
                <a:spcPts val="1200"/>
              </a:spcBef>
            </a:pPr>
            <a:r>
              <a:rPr lang="en-US" dirty="0" smtClean="0"/>
              <a:t>The High </a:t>
            </a:r>
            <a:r>
              <a:rPr lang="en-US" dirty="0"/>
              <a:t>Density </a:t>
            </a:r>
            <a:r>
              <a:rPr lang="en-US" dirty="0" smtClean="0"/>
              <a:t>Interconnect (HDI) </a:t>
            </a:r>
            <a:r>
              <a:rPr lang="en-US" dirty="0"/>
              <a:t>is attached to the </a:t>
            </a:r>
            <a:r>
              <a:rPr lang="en-US" dirty="0" smtClean="0"/>
              <a:t>BBM by an adhesive </a:t>
            </a:r>
            <a:r>
              <a:rPr lang="en-US" dirty="0"/>
              <a:t>interface and wirebonds.</a:t>
            </a:r>
          </a:p>
          <a:p>
            <a:endParaRPr lang="en-US" dirty="0"/>
          </a:p>
        </p:txBody>
      </p:sp>
      <p:sp>
        <p:nvSpPr>
          <p:cNvPr id="9" name="Date Placeholder 8"/>
          <p:cNvSpPr>
            <a:spLocks noGrp="1"/>
          </p:cNvSpPr>
          <p:nvPr>
            <p:ph type="dt" sz="half" idx="10"/>
          </p:nvPr>
        </p:nvSpPr>
        <p:spPr/>
        <p:txBody>
          <a:bodyPr/>
          <a:lstStyle/>
          <a:p>
            <a:r>
              <a:rPr lang="en-US" dirty="0" smtClean="0"/>
              <a:t>Kirk Arndt, Mar. 2015</a:t>
            </a:r>
            <a:endParaRPr lang="en-US" dirty="0"/>
          </a:p>
        </p:txBody>
      </p:sp>
      <p:sp>
        <p:nvSpPr>
          <p:cNvPr id="10" name="Footer Placeholder 9"/>
          <p:cNvSpPr>
            <a:spLocks noGrp="1"/>
          </p:cNvSpPr>
          <p:nvPr>
            <p:ph type="ftr" sz="quarter" idx="11"/>
          </p:nvPr>
        </p:nvSpPr>
        <p:spPr/>
        <p:txBody>
          <a:bodyPr/>
          <a:lstStyle/>
          <a:p>
            <a:r>
              <a:rPr lang="en-US" dirty="0" smtClean="0"/>
              <a:t>WP3 module assembly</a:t>
            </a:r>
            <a:endParaRPr lang="en-US" dirty="0"/>
          </a:p>
        </p:txBody>
      </p:sp>
      <p:sp>
        <p:nvSpPr>
          <p:cNvPr id="3" name="Slide Number Placeholder 2"/>
          <p:cNvSpPr>
            <a:spLocks noGrp="1"/>
          </p:cNvSpPr>
          <p:nvPr>
            <p:ph type="sldNum" sz="quarter" idx="12"/>
          </p:nvPr>
        </p:nvSpPr>
        <p:spPr/>
        <p:txBody>
          <a:bodyPr/>
          <a:lstStyle/>
          <a:p>
            <a:fld id="{432CECDE-888C-4028-8FBA-70223BB4AC78}" type="slidenum">
              <a:rPr lang="en-US" smtClean="0"/>
              <a:t>9</a:t>
            </a:fld>
            <a:endParaRPr lang="en-US" dirty="0"/>
          </a:p>
        </p:txBody>
      </p:sp>
      <p:sp>
        <p:nvSpPr>
          <p:cNvPr id="8" name="Title 7"/>
          <p:cNvSpPr>
            <a:spLocks noGrp="1"/>
          </p:cNvSpPr>
          <p:nvPr>
            <p:ph type="title"/>
          </p:nvPr>
        </p:nvSpPr>
        <p:spPr/>
        <p:txBody>
          <a:bodyPr>
            <a:normAutofit/>
          </a:bodyPr>
          <a:lstStyle/>
          <a:p>
            <a:r>
              <a:rPr lang="en-US" dirty="0"/>
              <a:t>Phase 1 FPIX </a:t>
            </a:r>
            <a:r>
              <a:rPr lang="en-US" dirty="0" smtClean="0"/>
              <a:t>module</a:t>
            </a:r>
            <a:endParaRPr lang="en-US" dirty="0"/>
          </a:p>
        </p:txBody>
      </p:sp>
      <p:sp>
        <p:nvSpPr>
          <p:cNvPr id="4" name="Rectangle 3"/>
          <p:cNvSpPr/>
          <p:nvPr/>
        </p:nvSpPr>
        <p:spPr>
          <a:xfrm>
            <a:off x="235569" y="2401327"/>
            <a:ext cx="3491808" cy="408126"/>
          </a:xfrm>
          <a:prstGeom prst="rect">
            <a:avLst/>
          </a:prstGeom>
          <a:ln>
            <a:solidFill>
              <a:schemeClr val="accent1"/>
            </a:solidFill>
          </a:ln>
        </p:spPr>
        <p:txBody>
          <a:bodyPr>
            <a:normAutofit/>
          </a:bodyPr>
          <a:lstStyle/>
          <a:p>
            <a:pPr algn="ctr"/>
            <a:r>
              <a:rPr lang="en-US" dirty="0"/>
              <a:t>C</a:t>
            </a:r>
            <a:r>
              <a:rPr lang="en-US" dirty="0" smtClean="0"/>
              <a:t>ross-section of </a:t>
            </a:r>
            <a:r>
              <a:rPr lang="en-US" dirty="0"/>
              <a:t>a pixel </a:t>
            </a:r>
            <a:r>
              <a:rPr lang="en-US" dirty="0" smtClean="0"/>
              <a:t>module</a:t>
            </a:r>
          </a:p>
        </p:txBody>
      </p:sp>
      <p:pic>
        <p:nvPicPr>
          <p:cNvPr id="32" name="Picture 3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719" y="971492"/>
            <a:ext cx="3461247" cy="1445579"/>
          </a:xfrm>
          <a:prstGeom prst="rect">
            <a:avLst/>
          </a:prstGeom>
        </p:spPr>
      </p:pic>
      <p:sp>
        <p:nvSpPr>
          <p:cNvPr id="33" name="Rectangle 32"/>
          <p:cNvSpPr/>
          <p:nvPr/>
        </p:nvSpPr>
        <p:spPr>
          <a:xfrm>
            <a:off x="-183834" y="68451"/>
            <a:ext cx="799081" cy="767328"/>
          </a:xfrm>
          <a:prstGeom prst="rect">
            <a:avLst/>
          </a:prstGeom>
        </p:spPr>
        <p:txBody>
          <a:bodyPr wrap="square" lIns="0" tIns="0" rIns="0" bIns="0" anchor="ctr" anchorCtr="0">
            <a:noAutofit/>
          </a:bodyPr>
          <a:lstStyle/>
          <a:p>
            <a:pPr marL="0" indent="0" algn="r"/>
            <a:r>
              <a:rPr lang="en-US" sz="1100" b="1" dirty="0" smtClean="0">
                <a:solidFill>
                  <a:schemeClr val="bg1">
                    <a:lumMod val="65000"/>
                  </a:schemeClr>
                </a:solidFill>
              </a:rPr>
              <a:t>LHC CMS</a:t>
            </a:r>
          </a:p>
          <a:p>
            <a:pPr marL="0" indent="0" algn="r"/>
            <a:r>
              <a:rPr lang="en-US" sz="1100" b="1" dirty="0" smtClean="0">
                <a:solidFill>
                  <a:schemeClr val="bg1">
                    <a:lumMod val="65000"/>
                  </a:schemeClr>
                </a:solidFill>
              </a:rPr>
              <a:t>Detector</a:t>
            </a:r>
            <a:endParaRPr lang="en-US" sz="1100" b="1" baseline="0" dirty="0" smtClean="0">
              <a:solidFill>
                <a:schemeClr val="bg1">
                  <a:lumMod val="65000"/>
                </a:schemeClr>
              </a:solidFill>
            </a:endParaRPr>
          </a:p>
          <a:p>
            <a:pPr marL="0" indent="0" algn="r"/>
            <a:r>
              <a:rPr lang="en-US" sz="1100" b="1" baseline="0" dirty="0" smtClean="0">
                <a:solidFill>
                  <a:schemeClr val="bg1">
                    <a:lumMod val="65000"/>
                  </a:schemeClr>
                </a:solidFill>
              </a:rPr>
              <a:t>Upgrade</a:t>
            </a:r>
          </a:p>
          <a:p>
            <a:pPr marL="0" indent="0" algn="r"/>
            <a:r>
              <a:rPr lang="en-US" sz="1100" b="1" baseline="0" dirty="0" smtClean="0">
                <a:solidFill>
                  <a:schemeClr val="bg1">
                    <a:lumMod val="65000"/>
                  </a:schemeClr>
                </a:solidFill>
              </a:rPr>
              <a:t>Project</a:t>
            </a:r>
            <a:endParaRPr lang="en-US" sz="1100" b="1" dirty="0">
              <a:solidFill>
                <a:schemeClr val="bg1">
                  <a:lumMod val="65000"/>
                </a:schemeClr>
              </a:solidFill>
            </a:endParaRPr>
          </a:p>
        </p:txBody>
      </p:sp>
      <p:pic>
        <p:nvPicPr>
          <p:cNvPr id="34" name="Picture 2" descr="http://www.hep.wisc.edu/cms/CMS-Color-Label.gi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392" y="110440"/>
            <a:ext cx="678348" cy="6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46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D50001"/>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D50001"/>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15075</TotalTime>
  <Words>3171</Words>
  <Application>Microsoft Office PowerPoint</Application>
  <PresentationFormat>On-screen Show (4:3)</PresentationFormat>
  <Paragraphs>489</Paragraphs>
  <Slides>43</Slides>
  <Notes>38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Arial Unicode MS</vt:lpstr>
      <vt:lpstr>ＭＳ Ｐゴシック</vt:lpstr>
      <vt:lpstr>Arial</vt:lpstr>
      <vt:lpstr>Arial Black</vt:lpstr>
      <vt:lpstr>ArialMT</vt:lpstr>
      <vt:lpstr>Calibri</vt:lpstr>
      <vt:lpstr>Courier New</vt:lpstr>
      <vt:lpstr>Times New Roman</vt:lpstr>
      <vt:lpstr>Wingdings</vt:lpstr>
      <vt:lpstr>Office Theme</vt:lpstr>
      <vt:lpstr>1_Office Theme</vt:lpstr>
      <vt:lpstr>Default Design</vt:lpstr>
      <vt:lpstr>Module Assembly using a Gantry Positioning System</vt:lpstr>
      <vt:lpstr>Outline</vt:lpstr>
      <vt:lpstr>AMS silicon tracker construction</vt:lpstr>
      <vt:lpstr>CMS strip tracker module assembly</vt:lpstr>
      <vt:lpstr>CMS FPix module assembly @ Purdue</vt:lpstr>
      <vt:lpstr>CMS Phase 1 Upgrade pixel modules</vt:lpstr>
      <vt:lpstr>Forward Pixel Phase 1 Upgrade</vt:lpstr>
      <vt:lpstr>FPIX Module Assembly and Testing</vt:lpstr>
      <vt:lpstr>Phase 1 FPIX module</vt:lpstr>
      <vt:lpstr>Steps to assemble a module</vt:lpstr>
      <vt:lpstr>Steps to assemble a module</vt:lpstr>
      <vt:lpstr>Semi-automated module assembly station</vt:lpstr>
      <vt:lpstr>Process flow for assembly of 2x8 BBM and HDI using semi-automated assembly machine</vt:lpstr>
      <vt:lpstr>Semi-automated module assembly</vt:lpstr>
      <vt:lpstr>Semi-automated module assembly</vt:lpstr>
      <vt:lpstr>Module assembly trials</vt:lpstr>
      <vt:lpstr>Module assembly trials</vt:lpstr>
      <vt:lpstr>Module assembly trials</vt:lpstr>
      <vt:lpstr>Summary - FPix Upgrade module assembly </vt:lpstr>
      <vt:lpstr>ATLAS Upgrade hybrid and module assembly</vt:lpstr>
      <vt:lpstr>Conclusion</vt:lpstr>
      <vt:lpstr>Backup slides</vt:lpstr>
      <vt:lpstr>Module assembly and test facilities</vt:lpstr>
      <vt:lpstr>Module assembly sequence</vt:lpstr>
      <vt:lpstr>2006 Purdue Plaquette Assembly Line</vt:lpstr>
      <vt:lpstr>2006 Daily Production Assembly Plan</vt:lpstr>
      <vt:lpstr>Assembly flowcharts: pick-and-place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Encapsulation</vt:lpstr>
      <vt:lpstr>Wirebond encapsulation in the past</vt:lpstr>
      <vt:lpstr>FPIX Plaquette Encapsulation</vt:lpstr>
      <vt:lpstr>FPIX Encapsulation result</vt:lpstr>
      <vt:lpstr>Bead dimensions</vt:lpstr>
    </vt:vector>
  </TitlesOfParts>
  <Company>Purdue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FPIX Phase 1 Upgrade Module Assembly</dc:title>
  <dc:creator>Kirk Arndt;Frank.Meier@cern.ch</dc:creator>
  <cp:lastModifiedBy>arndt</cp:lastModifiedBy>
  <cp:revision>173</cp:revision>
  <cp:lastPrinted>2013-01-18T09:15:07Z</cp:lastPrinted>
  <dcterms:created xsi:type="dcterms:W3CDTF">2013-01-14T20:46:18Z</dcterms:created>
  <dcterms:modified xsi:type="dcterms:W3CDTF">2015-04-23T19:16:31Z</dcterms:modified>
</cp:coreProperties>
</file>